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2_D84253F1.xml" ContentType="application/vnd.ms-powerpoint.comments+xml"/>
  <Override PartName="/ppt/comments/modernComment_110_1680FB9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79" r:id="rId4"/>
    <p:sldId id="267" r:id="rId5"/>
    <p:sldId id="265" r:id="rId6"/>
    <p:sldId id="293" r:id="rId7"/>
    <p:sldId id="274" r:id="rId8"/>
    <p:sldId id="268" r:id="rId9"/>
    <p:sldId id="269" r:id="rId10"/>
    <p:sldId id="272" r:id="rId11"/>
    <p:sldId id="270" r:id="rId12"/>
    <p:sldId id="271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0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8B53BB-5DA1-1748-5066-8B9EC1B33665}" name="martaaparmigiani@gmail.com" initials="m" userId="c440244e5845495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1D0"/>
    <a:srgbClr val="C48B45"/>
    <a:srgbClr val="ADA7A2"/>
    <a:srgbClr val="CD7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modernComment_110_1680FB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B7ADD5-8E5A-4F76-8624-E68D3859C55C}" authorId="{3F8B53BB-5DA1-1748-5066-8B9EC1B33665}" created="2023-02-07T11:00:19.598">
    <pc:sldMkLst xmlns:pc="http://schemas.microsoft.com/office/powerpoint/2013/main/command">
      <pc:docMk/>
      <pc:sldMk cId="377551769" sldId="272"/>
    </pc:sldMkLst>
    <p188:txBody>
      <a:bodyPr/>
      <a:lstStyle/>
      <a:p>
        <a:r>
          <a:rPr lang="it-IT"/>
          <a:t>Cambiare immagine</a:t>
        </a:r>
      </a:p>
    </p188:txBody>
  </p188:cm>
</p188:cmLst>
</file>

<file path=ppt/comments/modernComment_112_D84253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B07046-011F-4812-925D-73A271F0426E}" authorId="{3F8B53BB-5DA1-1748-5066-8B9EC1B33665}" created="2023-02-07T10:58:18.972">
    <pc:sldMkLst xmlns:pc="http://schemas.microsoft.com/office/powerpoint/2013/main/command">
      <pc:docMk/>
      <pc:sldMk cId="3628225521" sldId="274"/>
    </pc:sldMkLst>
    <p188:txBody>
      <a:bodyPr/>
      <a:lstStyle/>
      <a:p>
        <a:r>
          <a:rPr lang="it-IT"/>
          <a:t>Cambiare immagine
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F0F38-3FE2-4372-A0E7-B4170D1616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2CAF3-2E40-4DB4-9904-F31DE28BC5E7}">
      <dgm:prSet custT="1"/>
      <dgm:spPr/>
      <dgm:t>
        <a:bodyPr/>
        <a:lstStyle/>
        <a:p>
          <a:pPr algn="just"/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European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scholarship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for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all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the Erasmus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students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, from 250 to 350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euros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/ month,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depending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on the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destination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;</a:t>
          </a:r>
          <a:endParaRPr lang="en-US" sz="25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gm:t>
    </dgm:pt>
    <dgm:pt modelId="{7C34F026-7E55-4538-9BA1-B410DAF0E777}" type="parTrans" cxnId="{226BDCE1-1CA1-4918-9ABC-12CDC0FCA25A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3E33FC6C-7BD3-4C96-A04D-9AE716A1953A}" type="sibTrans" cxnId="{226BDCE1-1CA1-4918-9ABC-12CDC0FCA25A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57716C60-53AE-457E-8CC1-DB78F0151DAC}">
      <dgm:prSet custT="1"/>
      <dgm:spPr/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Top-up for “green” travel; 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gm:t>
    </dgm:pt>
    <dgm:pt modelId="{CD6E78B2-392E-460C-94F8-C310F8469AE1}" type="parTrans" cxnId="{72A1BB2F-E495-4B7D-B4FB-2585BBC47281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DF8C1CB4-57DE-4CF0-B5D2-FC52EF23B973}" type="sibTrans" cxnId="{72A1BB2F-E495-4B7D-B4FB-2585BBC47281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E7AD096B-4EC3-4FB8-8547-287ACE5A753D}">
      <dgm:prSet custT="1"/>
      <dgm:spPr/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noProof="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Supplementary aid 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for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students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with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fewer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 opportunities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gm:t>
    </dgm:pt>
    <dgm:pt modelId="{1AE2BD8F-E6E5-4A92-8D14-C3296C1BD6E4}" type="parTrans" cxnId="{73D0FB6D-6106-47C5-89B5-CDF9889DE778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86C8B12D-0673-46C4-B0EE-465391EF1C9F}" type="sibTrans" cxnId="{73D0FB6D-6106-47C5-89B5-CDF9889DE778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48701453-D1DF-4CCD-844A-805E8BA5AD8C}">
      <dgm:prSet custT="1"/>
      <dgm:spPr/>
      <dgm:t>
        <a:bodyPr/>
        <a:lstStyle/>
        <a:p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Potential additional </a:t>
          </a:r>
          <a:r>
            <a:rPr lang="en-US" sz="2500" kern="1200" noProof="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grant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based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on ISEE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already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submitted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for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a.y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. 2023/24 / on the country of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origin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;</a:t>
          </a:r>
          <a:endParaRPr lang="en-US" sz="25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gm:t>
    </dgm:pt>
    <dgm:pt modelId="{734F4775-55E7-4E05-9AFF-4DFF7621B0FD}" type="parTrans" cxnId="{2B25D114-2A5A-4CE1-A0FC-6AA555316507}">
      <dgm:prSet/>
      <dgm:spPr/>
      <dgm:t>
        <a:bodyPr/>
        <a:lstStyle/>
        <a:p>
          <a:endParaRPr lang="it-IT"/>
        </a:p>
      </dgm:t>
    </dgm:pt>
    <dgm:pt modelId="{1790D4F6-331A-42C7-B043-9EB0A32C10D8}" type="sibTrans" cxnId="{2B25D114-2A5A-4CE1-A0FC-6AA555316507}">
      <dgm:prSet/>
      <dgm:spPr/>
      <dgm:t>
        <a:bodyPr/>
        <a:lstStyle/>
        <a:p>
          <a:endParaRPr lang="it-IT"/>
        </a:p>
      </dgm:t>
    </dgm:pt>
    <dgm:pt modelId="{566219E2-209D-4093-B488-AC0946106993}" type="pres">
      <dgm:prSet presAssocID="{98DF0F38-3FE2-4372-A0E7-B4170D1616A2}" presName="vert0" presStyleCnt="0">
        <dgm:presLayoutVars>
          <dgm:dir/>
          <dgm:animOne val="branch"/>
          <dgm:animLvl val="lvl"/>
        </dgm:presLayoutVars>
      </dgm:prSet>
      <dgm:spPr/>
    </dgm:pt>
    <dgm:pt modelId="{8CD75557-124B-491F-8A39-FB9EE730BCAD}" type="pres">
      <dgm:prSet presAssocID="{8852CAF3-2E40-4DB4-9904-F31DE28BC5E7}" presName="thickLine" presStyleLbl="alignNode1" presStyleIdx="0" presStyleCnt="4"/>
      <dgm:spPr/>
    </dgm:pt>
    <dgm:pt modelId="{4427CB27-0FC8-4D7C-9EDF-2B540D4C122E}" type="pres">
      <dgm:prSet presAssocID="{8852CAF3-2E40-4DB4-9904-F31DE28BC5E7}" presName="horz1" presStyleCnt="0"/>
      <dgm:spPr/>
    </dgm:pt>
    <dgm:pt modelId="{B6A066D5-C92D-4D40-9DC3-305E3E790FFC}" type="pres">
      <dgm:prSet presAssocID="{8852CAF3-2E40-4DB4-9904-F31DE28BC5E7}" presName="tx1" presStyleLbl="revTx" presStyleIdx="0" presStyleCnt="4" custScaleY="135698"/>
      <dgm:spPr/>
    </dgm:pt>
    <dgm:pt modelId="{3253FDB9-2830-497E-8E1D-BFE4A774BC38}" type="pres">
      <dgm:prSet presAssocID="{8852CAF3-2E40-4DB4-9904-F31DE28BC5E7}" presName="vert1" presStyleCnt="0"/>
      <dgm:spPr/>
    </dgm:pt>
    <dgm:pt modelId="{ECC26726-7738-4143-8C46-7C3907679FDB}" type="pres">
      <dgm:prSet presAssocID="{48701453-D1DF-4CCD-844A-805E8BA5AD8C}" presName="thickLine" presStyleLbl="alignNode1" presStyleIdx="1" presStyleCnt="4"/>
      <dgm:spPr/>
    </dgm:pt>
    <dgm:pt modelId="{D72D080B-1A0F-47C1-8B8D-C80F2B42F4D2}" type="pres">
      <dgm:prSet presAssocID="{48701453-D1DF-4CCD-844A-805E8BA5AD8C}" presName="horz1" presStyleCnt="0"/>
      <dgm:spPr/>
    </dgm:pt>
    <dgm:pt modelId="{2950F385-C045-451D-8526-231A86EF41DE}" type="pres">
      <dgm:prSet presAssocID="{48701453-D1DF-4CCD-844A-805E8BA5AD8C}" presName="tx1" presStyleLbl="revTx" presStyleIdx="1" presStyleCnt="4" custLinFactNeighborY="-5646"/>
      <dgm:spPr/>
    </dgm:pt>
    <dgm:pt modelId="{632542AC-63D3-4D8C-8721-778901282B09}" type="pres">
      <dgm:prSet presAssocID="{48701453-D1DF-4CCD-844A-805E8BA5AD8C}" presName="vert1" presStyleCnt="0"/>
      <dgm:spPr/>
    </dgm:pt>
    <dgm:pt modelId="{0364E3B3-D668-4CCE-A456-9C44C71F8723}" type="pres">
      <dgm:prSet presAssocID="{57716C60-53AE-457E-8CC1-DB78F0151DAC}" presName="thickLine" presStyleLbl="alignNode1" presStyleIdx="2" presStyleCnt="4"/>
      <dgm:spPr/>
    </dgm:pt>
    <dgm:pt modelId="{93964751-8DCC-4426-904D-058D299CC702}" type="pres">
      <dgm:prSet presAssocID="{57716C60-53AE-457E-8CC1-DB78F0151DAC}" presName="horz1" presStyleCnt="0"/>
      <dgm:spPr/>
    </dgm:pt>
    <dgm:pt modelId="{EBB7D67C-5D7C-4DB9-BAE7-5F31A10143D3}" type="pres">
      <dgm:prSet presAssocID="{57716C60-53AE-457E-8CC1-DB78F0151DAC}" presName="tx1" presStyleLbl="revTx" presStyleIdx="2" presStyleCnt="4" custScaleY="90854" custLinFactNeighborX="-68" custLinFactNeighborY="4808"/>
      <dgm:spPr/>
    </dgm:pt>
    <dgm:pt modelId="{64900127-0F20-44CD-84AC-4E4409281424}" type="pres">
      <dgm:prSet presAssocID="{57716C60-53AE-457E-8CC1-DB78F0151DAC}" presName="vert1" presStyleCnt="0"/>
      <dgm:spPr/>
    </dgm:pt>
    <dgm:pt modelId="{419DD415-6F99-4F88-841D-EFC2ACCC8714}" type="pres">
      <dgm:prSet presAssocID="{E7AD096B-4EC3-4FB8-8547-287ACE5A753D}" presName="thickLine" presStyleLbl="alignNode1" presStyleIdx="3" presStyleCnt="4"/>
      <dgm:spPr/>
    </dgm:pt>
    <dgm:pt modelId="{7659ACA0-FCF6-4B0E-9CA0-DAD4CB329FB4}" type="pres">
      <dgm:prSet presAssocID="{E7AD096B-4EC3-4FB8-8547-287ACE5A753D}" presName="horz1" presStyleCnt="0"/>
      <dgm:spPr/>
    </dgm:pt>
    <dgm:pt modelId="{6D369EFE-3058-4BFE-83B3-CB74EF342E88}" type="pres">
      <dgm:prSet presAssocID="{E7AD096B-4EC3-4FB8-8547-287ACE5A753D}" presName="tx1" presStyleLbl="revTx" presStyleIdx="3" presStyleCnt="4"/>
      <dgm:spPr/>
    </dgm:pt>
    <dgm:pt modelId="{817B8093-04ED-49A2-9293-049028729DE0}" type="pres">
      <dgm:prSet presAssocID="{E7AD096B-4EC3-4FB8-8547-287ACE5A753D}" presName="vert1" presStyleCnt="0"/>
      <dgm:spPr/>
    </dgm:pt>
  </dgm:ptLst>
  <dgm:cxnLst>
    <dgm:cxn modelId="{2B25D114-2A5A-4CE1-A0FC-6AA555316507}" srcId="{98DF0F38-3FE2-4372-A0E7-B4170D1616A2}" destId="{48701453-D1DF-4CCD-844A-805E8BA5AD8C}" srcOrd="1" destOrd="0" parTransId="{734F4775-55E7-4E05-9AFF-4DFF7621B0FD}" sibTransId="{1790D4F6-331A-42C7-B043-9EB0A32C10D8}"/>
    <dgm:cxn modelId="{C7F7C21F-9634-41ED-9534-0602D775EC12}" type="presOf" srcId="{48701453-D1DF-4CCD-844A-805E8BA5AD8C}" destId="{2950F385-C045-451D-8526-231A86EF41DE}" srcOrd="0" destOrd="0" presId="urn:microsoft.com/office/officeart/2008/layout/LinedList"/>
    <dgm:cxn modelId="{72A1BB2F-E495-4B7D-B4FB-2585BBC47281}" srcId="{98DF0F38-3FE2-4372-A0E7-B4170D1616A2}" destId="{57716C60-53AE-457E-8CC1-DB78F0151DAC}" srcOrd="2" destOrd="0" parTransId="{CD6E78B2-392E-460C-94F8-C310F8469AE1}" sibTransId="{DF8C1CB4-57DE-4CF0-B5D2-FC52EF23B973}"/>
    <dgm:cxn modelId="{73D0FB6D-6106-47C5-89B5-CDF9889DE778}" srcId="{98DF0F38-3FE2-4372-A0E7-B4170D1616A2}" destId="{E7AD096B-4EC3-4FB8-8547-287ACE5A753D}" srcOrd="3" destOrd="0" parTransId="{1AE2BD8F-E6E5-4A92-8D14-C3296C1BD6E4}" sibTransId="{86C8B12D-0673-46C4-B0EE-465391EF1C9F}"/>
    <dgm:cxn modelId="{DF3D3A73-B338-4DCC-AFA1-E02E2464F7AC}" type="presOf" srcId="{E7AD096B-4EC3-4FB8-8547-287ACE5A753D}" destId="{6D369EFE-3058-4BFE-83B3-CB74EF342E88}" srcOrd="0" destOrd="0" presId="urn:microsoft.com/office/officeart/2008/layout/LinedList"/>
    <dgm:cxn modelId="{627E1A7E-0869-4B3C-9827-1894788CDA95}" type="presOf" srcId="{57716C60-53AE-457E-8CC1-DB78F0151DAC}" destId="{EBB7D67C-5D7C-4DB9-BAE7-5F31A10143D3}" srcOrd="0" destOrd="0" presId="urn:microsoft.com/office/officeart/2008/layout/LinedList"/>
    <dgm:cxn modelId="{A16732AC-B009-4334-89D8-D3D01E64FD34}" type="presOf" srcId="{98DF0F38-3FE2-4372-A0E7-B4170D1616A2}" destId="{566219E2-209D-4093-B488-AC0946106993}" srcOrd="0" destOrd="0" presId="urn:microsoft.com/office/officeart/2008/layout/LinedList"/>
    <dgm:cxn modelId="{824A13C4-9426-44D5-BA8A-3C2710A8EC30}" type="presOf" srcId="{8852CAF3-2E40-4DB4-9904-F31DE28BC5E7}" destId="{B6A066D5-C92D-4D40-9DC3-305E3E790FFC}" srcOrd="0" destOrd="0" presId="urn:microsoft.com/office/officeart/2008/layout/LinedList"/>
    <dgm:cxn modelId="{226BDCE1-1CA1-4918-9ABC-12CDC0FCA25A}" srcId="{98DF0F38-3FE2-4372-A0E7-B4170D1616A2}" destId="{8852CAF3-2E40-4DB4-9904-F31DE28BC5E7}" srcOrd="0" destOrd="0" parTransId="{7C34F026-7E55-4538-9BA1-B410DAF0E777}" sibTransId="{3E33FC6C-7BD3-4C96-A04D-9AE716A1953A}"/>
    <dgm:cxn modelId="{5B74AF6E-75AC-4D7E-A895-B580D90DC368}" type="presParOf" srcId="{566219E2-209D-4093-B488-AC0946106993}" destId="{8CD75557-124B-491F-8A39-FB9EE730BCAD}" srcOrd="0" destOrd="0" presId="urn:microsoft.com/office/officeart/2008/layout/LinedList"/>
    <dgm:cxn modelId="{80490F2F-58C0-4B6A-81D7-03D76638C46C}" type="presParOf" srcId="{566219E2-209D-4093-B488-AC0946106993}" destId="{4427CB27-0FC8-4D7C-9EDF-2B540D4C122E}" srcOrd="1" destOrd="0" presId="urn:microsoft.com/office/officeart/2008/layout/LinedList"/>
    <dgm:cxn modelId="{36383EAA-D5C2-41D2-970F-4DB3037ADDA0}" type="presParOf" srcId="{4427CB27-0FC8-4D7C-9EDF-2B540D4C122E}" destId="{B6A066D5-C92D-4D40-9DC3-305E3E790FFC}" srcOrd="0" destOrd="0" presId="urn:microsoft.com/office/officeart/2008/layout/LinedList"/>
    <dgm:cxn modelId="{5CE4B35D-7D0E-4204-A980-9164D8136B1D}" type="presParOf" srcId="{4427CB27-0FC8-4D7C-9EDF-2B540D4C122E}" destId="{3253FDB9-2830-497E-8E1D-BFE4A774BC38}" srcOrd="1" destOrd="0" presId="urn:microsoft.com/office/officeart/2008/layout/LinedList"/>
    <dgm:cxn modelId="{4C7D1AF7-15D3-44FE-9E81-66833D40E105}" type="presParOf" srcId="{566219E2-209D-4093-B488-AC0946106993}" destId="{ECC26726-7738-4143-8C46-7C3907679FDB}" srcOrd="2" destOrd="0" presId="urn:microsoft.com/office/officeart/2008/layout/LinedList"/>
    <dgm:cxn modelId="{05421C3A-3435-4573-95D8-1ED848C30C06}" type="presParOf" srcId="{566219E2-209D-4093-B488-AC0946106993}" destId="{D72D080B-1A0F-47C1-8B8D-C80F2B42F4D2}" srcOrd="3" destOrd="0" presId="urn:microsoft.com/office/officeart/2008/layout/LinedList"/>
    <dgm:cxn modelId="{B8940A6C-13A7-4F1E-91E2-FF743552AF98}" type="presParOf" srcId="{D72D080B-1A0F-47C1-8B8D-C80F2B42F4D2}" destId="{2950F385-C045-451D-8526-231A86EF41DE}" srcOrd="0" destOrd="0" presId="urn:microsoft.com/office/officeart/2008/layout/LinedList"/>
    <dgm:cxn modelId="{4F1E090A-6840-49BC-80CE-2B27FFA5217E}" type="presParOf" srcId="{D72D080B-1A0F-47C1-8B8D-C80F2B42F4D2}" destId="{632542AC-63D3-4D8C-8721-778901282B09}" srcOrd="1" destOrd="0" presId="urn:microsoft.com/office/officeart/2008/layout/LinedList"/>
    <dgm:cxn modelId="{CA3767B1-570E-41B0-98BD-23CD6C1BE8A7}" type="presParOf" srcId="{566219E2-209D-4093-B488-AC0946106993}" destId="{0364E3B3-D668-4CCE-A456-9C44C71F8723}" srcOrd="4" destOrd="0" presId="urn:microsoft.com/office/officeart/2008/layout/LinedList"/>
    <dgm:cxn modelId="{1C66A165-8352-495B-A69F-12F5A10D0485}" type="presParOf" srcId="{566219E2-209D-4093-B488-AC0946106993}" destId="{93964751-8DCC-4426-904D-058D299CC702}" srcOrd="5" destOrd="0" presId="urn:microsoft.com/office/officeart/2008/layout/LinedList"/>
    <dgm:cxn modelId="{B64D2C41-0F57-413E-95B9-1242CC56D8A1}" type="presParOf" srcId="{93964751-8DCC-4426-904D-058D299CC702}" destId="{EBB7D67C-5D7C-4DB9-BAE7-5F31A10143D3}" srcOrd="0" destOrd="0" presId="urn:microsoft.com/office/officeart/2008/layout/LinedList"/>
    <dgm:cxn modelId="{33F6031F-D2F0-41E2-8233-7473602C5FC0}" type="presParOf" srcId="{93964751-8DCC-4426-904D-058D299CC702}" destId="{64900127-0F20-44CD-84AC-4E4409281424}" srcOrd="1" destOrd="0" presId="urn:microsoft.com/office/officeart/2008/layout/LinedList"/>
    <dgm:cxn modelId="{8B3C6896-FB98-46F9-8EB9-8D27199BF0C2}" type="presParOf" srcId="{566219E2-209D-4093-B488-AC0946106993}" destId="{419DD415-6F99-4F88-841D-EFC2ACCC8714}" srcOrd="6" destOrd="0" presId="urn:microsoft.com/office/officeart/2008/layout/LinedList"/>
    <dgm:cxn modelId="{76953557-755E-4826-9139-A5D7272E4B9D}" type="presParOf" srcId="{566219E2-209D-4093-B488-AC0946106993}" destId="{7659ACA0-FCF6-4B0E-9CA0-DAD4CB329FB4}" srcOrd="7" destOrd="0" presId="urn:microsoft.com/office/officeart/2008/layout/LinedList"/>
    <dgm:cxn modelId="{1F3DDAB9-07E9-46A6-9CCF-57E5004BDB56}" type="presParOf" srcId="{7659ACA0-FCF6-4B0E-9CA0-DAD4CB329FB4}" destId="{6D369EFE-3058-4BFE-83B3-CB74EF342E88}" srcOrd="0" destOrd="0" presId="urn:microsoft.com/office/officeart/2008/layout/LinedList"/>
    <dgm:cxn modelId="{10B54C91-7D0F-4393-B94A-DE54EDC4C1D2}" type="presParOf" srcId="{7659ACA0-FCF6-4B0E-9CA0-DAD4CB329FB4}" destId="{817B8093-04ED-49A2-9293-049028729D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B5C68-2A78-4E1D-89C4-5C15CF07A6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8EACDE-B286-4265-8962-0D3861AC2F15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Language knowledge</a:t>
          </a:r>
          <a:endParaRPr lang="en-US" dirty="0">
            <a:latin typeface="Trebuchet MS" panose="020B0603020202020204" pitchFamily="34" charset="0"/>
          </a:endParaRPr>
        </a:p>
      </dgm:t>
    </dgm:pt>
    <dgm:pt modelId="{7B8E72B6-C4E6-42C5-8FEE-4E7BA8EEF4D4}" type="parTrans" cxnId="{498D0DFE-6A4B-40A2-B1FF-D1C7B959E38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F067253-68B5-464F-865E-74E4B429FF2A}" type="sibTrans" cxnId="{498D0DFE-6A4B-40A2-B1FF-D1C7B959E38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8E3AFAF-ABC5-4CA3-8F88-E786A1EF0F73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Learning Agreement </a:t>
          </a:r>
          <a:r>
            <a:rPr lang="it-IT" dirty="0" err="1">
              <a:latin typeface="Trebuchet MS" panose="020B0603020202020204" pitchFamily="34" charset="0"/>
            </a:rPr>
            <a:t>proposal</a:t>
          </a:r>
          <a:endParaRPr lang="en-US" dirty="0">
            <a:latin typeface="Trebuchet MS" panose="020B0603020202020204" pitchFamily="34" charset="0"/>
          </a:endParaRPr>
        </a:p>
      </dgm:t>
    </dgm:pt>
    <dgm:pt modelId="{EA8902D4-F8A6-4CBF-8FAD-04DCAFA9D354}" type="parTrans" cxnId="{E99B176F-818D-4C6D-ACD9-EEC6967BE56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7414500-35A5-4E39-AD2B-40F54A364DEB}" type="sibTrans" cxnId="{E99B176F-818D-4C6D-ACD9-EEC6967BE56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6DA8B56-A4F5-42D7-9AAC-2F3A3EDC85CB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CV and </a:t>
          </a:r>
          <a:r>
            <a:rPr lang="it-IT" dirty="0" err="1">
              <a:latin typeface="Trebuchet MS" panose="020B0603020202020204" pitchFamily="34" charset="0"/>
            </a:rPr>
            <a:t>previous</a:t>
          </a:r>
          <a:r>
            <a:rPr lang="it-IT" dirty="0">
              <a:latin typeface="Trebuchet MS" panose="020B0603020202020204" pitchFamily="34" charset="0"/>
            </a:rPr>
            <a:t> career</a:t>
          </a:r>
          <a:endParaRPr lang="en-US" dirty="0">
            <a:latin typeface="Trebuchet MS" panose="020B0603020202020204" pitchFamily="34" charset="0"/>
          </a:endParaRPr>
        </a:p>
      </dgm:t>
    </dgm:pt>
    <dgm:pt modelId="{A4B2BE02-8CD1-4D0A-B121-62777BABB9D4}" type="parTrans" cxnId="{F0F370B4-8FE2-4D0F-9CE8-6FEB53D797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9DA769E-C399-477F-A4F8-065BB2847872}" type="sibTrans" cxnId="{F0F370B4-8FE2-4D0F-9CE8-6FEB53D797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4EAAA43-889F-4B2B-A0A1-0A231EF09DD2}">
      <dgm:prSet/>
      <dgm:spPr/>
      <dgm:t>
        <a:bodyPr/>
        <a:lstStyle/>
        <a:p>
          <a:r>
            <a:rPr lang="it-IT" dirty="0" err="1">
              <a:latin typeface="Trebuchet MS" panose="020B0603020202020204" pitchFamily="34" charset="0"/>
            </a:rPr>
            <a:t>Valid</a:t>
          </a:r>
          <a:r>
            <a:rPr lang="it-IT" dirty="0">
              <a:latin typeface="Trebuchet MS" panose="020B0603020202020204" pitchFamily="34" charset="0"/>
            </a:rPr>
            <a:t> ID </a:t>
          </a:r>
          <a:r>
            <a:rPr lang="it-IT" dirty="0" err="1">
              <a:latin typeface="Trebuchet MS" panose="020B0603020202020204" pitchFamily="34" charset="0"/>
            </a:rPr>
            <a:t>document</a:t>
          </a:r>
          <a:endParaRPr lang="en-US" dirty="0">
            <a:latin typeface="Trebuchet MS" panose="020B0603020202020204" pitchFamily="34" charset="0"/>
          </a:endParaRPr>
        </a:p>
      </dgm:t>
    </dgm:pt>
    <dgm:pt modelId="{9B82D5FC-6312-4DBB-9640-734784E61111}" type="parTrans" cxnId="{ECFFA949-0C81-4D60-B9F6-E9321853035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CA0B32D-516F-45E0-A7EF-45F285E2B450}" type="sibTrans" cxnId="{ECFFA949-0C81-4D60-B9F6-E9321853035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73599A2-C37E-4528-BDBD-649644879734}" type="pres">
      <dgm:prSet presAssocID="{B90B5C68-2A78-4E1D-89C4-5C15CF07A68C}" presName="vert0" presStyleCnt="0">
        <dgm:presLayoutVars>
          <dgm:dir/>
          <dgm:animOne val="branch"/>
          <dgm:animLvl val="lvl"/>
        </dgm:presLayoutVars>
      </dgm:prSet>
      <dgm:spPr/>
    </dgm:pt>
    <dgm:pt modelId="{B3065FF4-A1B8-49E5-AE64-FC02C5EBFB8A}" type="pres">
      <dgm:prSet presAssocID="{1C8EACDE-B286-4265-8962-0D3861AC2F15}" presName="thickLine" presStyleLbl="alignNode1" presStyleIdx="0" presStyleCnt="4"/>
      <dgm:spPr/>
    </dgm:pt>
    <dgm:pt modelId="{7B872E74-A18A-4248-8C75-532638F38FAD}" type="pres">
      <dgm:prSet presAssocID="{1C8EACDE-B286-4265-8962-0D3861AC2F15}" presName="horz1" presStyleCnt="0"/>
      <dgm:spPr/>
    </dgm:pt>
    <dgm:pt modelId="{CFB9E659-F5F7-4EA9-9892-7DA350F97405}" type="pres">
      <dgm:prSet presAssocID="{1C8EACDE-B286-4265-8962-0D3861AC2F15}" presName="tx1" presStyleLbl="revTx" presStyleIdx="0" presStyleCnt="4"/>
      <dgm:spPr/>
    </dgm:pt>
    <dgm:pt modelId="{8D4AC624-6681-49FC-902A-900205F479AE}" type="pres">
      <dgm:prSet presAssocID="{1C8EACDE-B286-4265-8962-0D3861AC2F15}" presName="vert1" presStyleCnt="0"/>
      <dgm:spPr/>
    </dgm:pt>
    <dgm:pt modelId="{55753211-F89A-41C1-8D05-64094B1410C5}" type="pres">
      <dgm:prSet presAssocID="{68E3AFAF-ABC5-4CA3-8F88-E786A1EF0F73}" presName="thickLine" presStyleLbl="alignNode1" presStyleIdx="1" presStyleCnt="4"/>
      <dgm:spPr/>
    </dgm:pt>
    <dgm:pt modelId="{1DF6215B-AD96-412B-B09D-E105FAFB6334}" type="pres">
      <dgm:prSet presAssocID="{68E3AFAF-ABC5-4CA3-8F88-E786A1EF0F73}" presName="horz1" presStyleCnt="0"/>
      <dgm:spPr/>
    </dgm:pt>
    <dgm:pt modelId="{8C804A73-7F9F-452D-96B5-F28C6483BD63}" type="pres">
      <dgm:prSet presAssocID="{68E3AFAF-ABC5-4CA3-8F88-E786A1EF0F73}" presName="tx1" presStyleLbl="revTx" presStyleIdx="1" presStyleCnt="4"/>
      <dgm:spPr/>
    </dgm:pt>
    <dgm:pt modelId="{331EEE51-2CCC-41C2-9E6D-52D526F2D823}" type="pres">
      <dgm:prSet presAssocID="{68E3AFAF-ABC5-4CA3-8F88-E786A1EF0F73}" presName="vert1" presStyleCnt="0"/>
      <dgm:spPr/>
    </dgm:pt>
    <dgm:pt modelId="{BD987252-2087-4206-9053-A3592DD79536}" type="pres">
      <dgm:prSet presAssocID="{E6DA8B56-A4F5-42D7-9AAC-2F3A3EDC85CB}" presName="thickLine" presStyleLbl="alignNode1" presStyleIdx="2" presStyleCnt="4"/>
      <dgm:spPr/>
    </dgm:pt>
    <dgm:pt modelId="{EDA314E0-FCEC-416A-B0DC-3DFA119D4D40}" type="pres">
      <dgm:prSet presAssocID="{E6DA8B56-A4F5-42D7-9AAC-2F3A3EDC85CB}" presName="horz1" presStyleCnt="0"/>
      <dgm:spPr/>
    </dgm:pt>
    <dgm:pt modelId="{3DC467DA-4497-4CB3-ACDB-6CF98695D411}" type="pres">
      <dgm:prSet presAssocID="{E6DA8B56-A4F5-42D7-9AAC-2F3A3EDC85CB}" presName="tx1" presStyleLbl="revTx" presStyleIdx="2" presStyleCnt="4"/>
      <dgm:spPr/>
    </dgm:pt>
    <dgm:pt modelId="{DB06271D-A507-4A1D-9EC8-5B2125A5AE10}" type="pres">
      <dgm:prSet presAssocID="{E6DA8B56-A4F5-42D7-9AAC-2F3A3EDC85CB}" presName="vert1" presStyleCnt="0"/>
      <dgm:spPr/>
    </dgm:pt>
    <dgm:pt modelId="{04DC672E-D8B3-4F1D-A28C-4423129528AF}" type="pres">
      <dgm:prSet presAssocID="{54EAAA43-889F-4B2B-A0A1-0A231EF09DD2}" presName="thickLine" presStyleLbl="alignNode1" presStyleIdx="3" presStyleCnt="4"/>
      <dgm:spPr/>
    </dgm:pt>
    <dgm:pt modelId="{E4146297-FBCC-4DA3-B2A5-A07607452CB3}" type="pres">
      <dgm:prSet presAssocID="{54EAAA43-889F-4B2B-A0A1-0A231EF09DD2}" presName="horz1" presStyleCnt="0"/>
      <dgm:spPr/>
    </dgm:pt>
    <dgm:pt modelId="{72F856AA-21E0-453D-96AC-DD10604BAE99}" type="pres">
      <dgm:prSet presAssocID="{54EAAA43-889F-4B2B-A0A1-0A231EF09DD2}" presName="tx1" presStyleLbl="revTx" presStyleIdx="3" presStyleCnt="4"/>
      <dgm:spPr/>
    </dgm:pt>
    <dgm:pt modelId="{C2F0F951-E9FC-41BA-AE99-8FF96617C0DA}" type="pres">
      <dgm:prSet presAssocID="{54EAAA43-889F-4B2B-A0A1-0A231EF09DD2}" presName="vert1" presStyleCnt="0"/>
      <dgm:spPr/>
    </dgm:pt>
  </dgm:ptLst>
  <dgm:cxnLst>
    <dgm:cxn modelId="{06515439-8D50-4FA0-9A9F-18B552CD9D49}" type="presOf" srcId="{E6DA8B56-A4F5-42D7-9AAC-2F3A3EDC85CB}" destId="{3DC467DA-4497-4CB3-ACDB-6CF98695D411}" srcOrd="0" destOrd="0" presId="urn:microsoft.com/office/officeart/2008/layout/LinedList"/>
    <dgm:cxn modelId="{34D87048-4023-495D-80A6-7F3539560A4D}" type="presOf" srcId="{54EAAA43-889F-4B2B-A0A1-0A231EF09DD2}" destId="{72F856AA-21E0-453D-96AC-DD10604BAE99}" srcOrd="0" destOrd="0" presId="urn:microsoft.com/office/officeart/2008/layout/LinedList"/>
    <dgm:cxn modelId="{ECFFA949-0C81-4D60-B9F6-E93218530354}" srcId="{B90B5C68-2A78-4E1D-89C4-5C15CF07A68C}" destId="{54EAAA43-889F-4B2B-A0A1-0A231EF09DD2}" srcOrd="3" destOrd="0" parTransId="{9B82D5FC-6312-4DBB-9640-734784E61111}" sibTransId="{BCA0B32D-516F-45E0-A7EF-45F285E2B450}"/>
    <dgm:cxn modelId="{E99B176F-818D-4C6D-ACD9-EEC6967BE56B}" srcId="{B90B5C68-2A78-4E1D-89C4-5C15CF07A68C}" destId="{68E3AFAF-ABC5-4CA3-8F88-E786A1EF0F73}" srcOrd="1" destOrd="0" parTransId="{EA8902D4-F8A6-4CBF-8FAD-04DCAFA9D354}" sibTransId="{57414500-35A5-4E39-AD2B-40F54A364DEB}"/>
    <dgm:cxn modelId="{55D3FDA8-26F6-4DC5-BBB9-350CE8699B22}" type="presOf" srcId="{B90B5C68-2A78-4E1D-89C4-5C15CF07A68C}" destId="{873599A2-C37E-4528-BDBD-649644879734}" srcOrd="0" destOrd="0" presId="urn:microsoft.com/office/officeart/2008/layout/LinedList"/>
    <dgm:cxn modelId="{F0F370B4-8FE2-4D0F-9CE8-6FEB53D797CF}" srcId="{B90B5C68-2A78-4E1D-89C4-5C15CF07A68C}" destId="{E6DA8B56-A4F5-42D7-9AAC-2F3A3EDC85CB}" srcOrd="2" destOrd="0" parTransId="{A4B2BE02-8CD1-4D0A-B121-62777BABB9D4}" sibTransId="{A9DA769E-C399-477F-A4F8-065BB2847872}"/>
    <dgm:cxn modelId="{7839D7CD-7C05-4046-9CC8-6DA873078422}" type="presOf" srcId="{1C8EACDE-B286-4265-8962-0D3861AC2F15}" destId="{CFB9E659-F5F7-4EA9-9892-7DA350F97405}" srcOrd="0" destOrd="0" presId="urn:microsoft.com/office/officeart/2008/layout/LinedList"/>
    <dgm:cxn modelId="{A882A2E2-99E2-42D7-94EF-B1595C4B9046}" type="presOf" srcId="{68E3AFAF-ABC5-4CA3-8F88-E786A1EF0F73}" destId="{8C804A73-7F9F-452D-96B5-F28C6483BD63}" srcOrd="0" destOrd="0" presId="urn:microsoft.com/office/officeart/2008/layout/LinedList"/>
    <dgm:cxn modelId="{498D0DFE-6A4B-40A2-B1FF-D1C7B959E381}" srcId="{B90B5C68-2A78-4E1D-89C4-5C15CF07A68C}" destId="{1C8EACDE-B286-4265-8962-0D3861AC2F15}" srcOrd="0" destOrd="0" parTransId="{7B8E72B6-C4E6-42C5-8FEE-4E7BA8EEF4D4}" sibTransId="{DF067253-68B5-464F-865E-74E4B429FF2A}"/>
    <dgm:cxn modelId="{E816D034-29C2-4453-96CF-C5007F678C7B}" type="presParOf" srcId="{873599A2-C37E-4528-BDBD-649644879734}" destId="{B3065FF4-A1B8-49E5-AE64-FC02C5EBFB8A}" srcOrd="0" destOrd="0" presId="urn:microsoft.com/office/officeart/2008/layout/LinedList"/>
    <dgm:cxn modelId="{A7D24D4F-0DF8-43FF-AF9E-263E305F87FF}" type="presParOf" srcId="{873599A2-C37E-4528-BDBD-649644879734}" destId="{7B872E74-A18A-4248-8C75-532638F38FAD}" srcOrd="1" destOrd="0" presId="urn:microsoft.com/office/officeart/2008/layout/LinedList"/>
    <dgm:cxn modelId="{36A9AE84-FC17-41F6-9D82-49DE8E25B81C}" type="presParOf" srcId="{7B872E74-A18A-4248-8C75-532638F38FAD}" destId="{CFB9E659-F5F7-4EA9-9892-7DA350F97405}" srcOrd="0" destOrd="0" presId="urn:microsoft.com/office/officeart/2008/layout/LinedList"/>
    <dgm:cxn modelId="{9ECC13A2-5F1D-41D2-89CA-A4EA924BF97C}" type="presParOf" srcId="{7B872E74-A18A-4248-8C75-532638F38FAD}" destId="{8D4AC624-6681-49FC-902A-900205F479AE}" srcOrd="1" destOrd="0" presId="urn:microsoft.com/office/officeart/2008/layout/LinedList"/>
    <dgm:cxn modelId="{9A9024DB-ECFB-43B9-984E-1DDD7A49674D}" type="presParOf" srcId="{873599A2-C37E-4528-BDBD-649644879734}" destId="{55753211-F89A-41C1-8D05-64094B1410C5}" srcOrd="2" destOrd="0" presId="urn:microsoft.com/office/officeart/2008/layout/LinedList"/>
    <dgm:cxn modelId="{A5049ECB-39B4-42A8-92A0-D43F3FAB432D}" type="presParOf" srcId="{873599A2-C37E-4528-BDBD-649644879734}" destId="{1DF6215B-AD96-412B-B09D-E105FAFB6334}" srcOrd="3" destOrd="0" presId="urn:microsoft.com/office/officeart/2008/layout/LinedList"/>
    <dgm:cxn modelId="{F2CF1CD2-9B27-4C35-B67F-6326E5701587}" type="presParOf" srcId="{1DF6215B-AD96-412B-B09D-E105FAFB6334}" destId="{8C804A73-7F9F-452D-96B5-F28C6483BD63}" srcOrd="0" destOrd="0" presId="urn:microsoft.com/office/officeart/2008/layout/LinedList"/>
    <dgm:cxn modelId="{893E7138-C033-415C-B384-FF8B669B9865}" type="presParOf" srcId="{1DF6215B-AD96-412B-B09D-E105FAFB6334}" destId="{331EEE51-2CCC-41C2-9E6D-52D526F2D823}" srcOrd="1" destOrd="0" presId="urn:microsoft.com/office/officeart/2008/layout/LinedList"/>
    <dgm:cxn modelId="{0384F300-E316-457D-B216-2781AEED2B8D}" type="presParOf" srcId="{873599A2-C37E-4528-BDBD-649644879734}" destId="{BD987252-2087-4206-9053-A3592DD79536}" srcOrd="4" destOrd="0" presId="urn:microsoft.com/office/officeart/2008/layout/LinedList"/>
    <dgm:cxn modelId="{2F81ACB1-F9C6-4D80-A153-4F1A7372CBE7}" type="presParOf" srcId="{873599A2-C37E-4528-BDBD-649644879734}" destId="{EDA314E0-FCEC-416A-B0DC-3DFA119D4D40}" srcOrd="5" destOrd="0" presId="urn:microsoft.com/office/officeart/2008/layout/LinedList"/>
    <dgm:cxn modelId="{43D1ACA7-8E73-4960-BA66-844C6FFC3B0A}" type="presParOf" srcId="{EDA314E0-FCEC-416A-B0DC-3DFA119D4D40}" destId="{3DC467DA-4497-4CB3-ACDB-6CF98695D411}" srcOrd="0" destOrd="0" presId="urn:microsoft.com/office/officeart/2008/layout/LinedList"/>
    <dgm:cxn modelId="{5D0FC5FC-32F8-4F17-80CE-6D2992BBE626}" type="presParOf" srcId="{EDA314E0-FCEC-416A-B0DC-3DFA119D4D40}" destId="{DB06271D-A507-4A1D-9EC8-5B2125A5AE10}" srcOrd="1" destOrd="0" presId="urn:microsoft.com/office/officeart/2008/layout/LinedList"/>
    <dgm:cxn modelId="{4051C443-A658-4A8E-9563-E448AA2F7CFA}" type="presParOf" srcId="{873599A2-C37E-4528-BDBD-649644879734}" destId="{04DC672E-D8B3-4F1D-A28C-4423129528AF}" srcOrd="6" destOrd="0" presId="urn:microsoft.com/office/officeart/2008/layout/LinedList"/>
    <dgm:cxn modelId="{AA508159-6CC0-4C34-9EE8-9A108F2FC87A}" type="presParOf" srcId="{873599A2-C37E-4528-BDBD-649644879734}" destId="{E4146297-FBCC-4DA3-B2A5-A07607452CB3}" srcOrd="7" destOrd="0" presId="urn:microsoft.com/office/officeart/2008/layout/LinedList"/>
    <dgm:cxn modelId="{8931752E-02DD-4155-A274-38D4A5A3A6BE}" type="presParOf" srcId="{E4146297-FBCC-4DA3-B2A5-A07607452CB3}" destId="{72F856AA-21E0-453D-96AC-DD10604BAE99}" srcOrd="0" destOrd="0" presId="urn:microsoft.com/office/officeart/2008/layout/LinedList"/>
    <dgm:cxn modelId="{BA020A72-DE6C-4701-848A-13B0B7869AD6}" type="presParOf" srcId="{E4146297-FBCC-4DA3-B2A5-A07607452CB3}" destId="{C2F0F951-E9FC-41BA-AE99-8FF96617C0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60F9C-7E1C-405C-BE02-BEB98FEFC36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099188-4D60-47D3-BA11-2E16C6E3F386}">
      <dgm:prSet/>
      <dgm:spPr/>
      <dgm:t>
        <a:bodyPr/>
        <a:lstStyle/>
        <a:p>
          <a:r>
            <a:rPr lang="it-IT" dirty="0" err="1">
              <a:latin typeface="Trebuchet MS" panose="020B0603020202020204" pitchFamily="34" charset="0"/>
            </a:rPr>
            <a:t>You</a:t>
          </a:r>
          <a:r>
            <a:rPr lang="it-IT" dirty="0">
              <a:latin typeface="Trebuchet MS" panose="020B0603020202020204" pitchFamily="34" charset="0"/>
            </a:rPr>
            <a:t> </a:t>
          </a:r>
          <a:r>
            <a:rPr lang="it-IT" dirty="0" err="1">
              <a:latin typeface="Trebuchet MS" panose="020B0603020202020204" pitchFamily="34" charset="0"/>
            </a:rPr>
            <a:t>will</a:t>
          </a:r>
          <a:r>
            <a:rPr lang="it-IT" dirty="0">
              <a:latin typeface="Trebuchet MS" panose="020B0603020202020204" pitchFamily="34" charset="0"/>
            </a:rPr>
            <a:t> be </a:t>
          </a:r>
          <a:r>
            <a:rPr lang="it-IT" dirty="0" err="1">
              <a:latin typeface="Trebuchet MS" panose="020B0603020202020204" pitchFamily="34" charset="0"/>
            </a:rPr>
            <a:t>evaluated</a:t>
          </a:r>
          <a:r>
            <a:rPr lang="it-IT" dirty="0">
              <a:latin typeface="Trebuchet MS" panose="020B0603020202020204" pitchFamily="34" charset="0"/>
            </a:rPr>
            <a:t> by a </a:t>
          </a:r>
          <a:r>
            <a:rPr lang="it-IT" dirty="0" err="1">
              <a:latin typeface="Trebuchet MS" panose="020B0603020202020204" pitchFamily="34" charset="0"/>
            </a:rPr>
            <a:t>designated</a:t>
          </a:r>
          <a:r>
            <a:rPr lang="it-IT" dirty="0">
              <a:latin typeface="Trebuchet MS" panose="020B0603020202020204" pitchFamily="34" charset="0"/>
            </a:rPr>
            <a:t> </a:t>
          </a:r>
          <a:r>
            <a:rPr lang="it-IT" dirty="0" err="1">
              <a:latin typeface="Trebuchet MS" panose="020B0603020202020204" pitchFamily="34" charset="0"/>
            </a:rPr>
            <a:t>Commision</a:t>
          </a:r>
          <a:r>
            <a:rPr lang="it-IT" dirty="0">
              <a:latin typeface="Trebuchet MS" panose="020B0603020202020204" pitchFamily="34" charset="0"/>
            </a:rPr>
            <a:t> on </a:t>
          </a:r>
          <a:r>
            <a:rPr lang="it-IT" dirty="0" err="1">
              <a:latin typeface="Trebuchet MS" panose="020B0603020202020204" pitchFamily="34" charset="0"/>
            </a:rPr>
            <a:t>three</a:t>
          </a:r>
          <a:r>
            <a:rPr lang="it-IT" dirty="0">
              <a:latin typeface="Trebuchet MS" panose="020B0603020202020204" pitchFamily="34" charset="0"/>
            </a:rPr>
            <a:t> </a:t>
          </a:r>
          <a:r>
            <a:rPr lang="it-IT" dirty="0" err="1">
              <a:latin typeface="Trebuchet MS" panose="020B0603020202020204" pitchFamily="34" charset="0"/>
            </a:rPr>
            <a:t>components</a:t>
          </a:r>
          <a:r>
            <a:rPr lang="it-IT" dirty="0">
              <a:latin typeface="Trebuchet MS" panose="020B0603020202020204" pitchFamily="34" charset="0"/>
            </a:rPr>
            <a:t> (Language, Learning Agreement, CV and career) </a:t>
          </a:r>
          <a:r>
            <a:rPr lang="it-IT" dirty="0" err="1">
              <a:latin typeface="Trebuchet MS" panose="020B0603020202020204" pitchFamily="34" charset="0"/>
            </a:rPr>
            <a:t>according</a:t>
          </a:r>
          <a:r>
            <a:rPr lang="it-IT" dirty="0">
              <a:latin typeface="Trebuchet MS" panose="020B0603020202020204" pitchFamily="34" charset="0"/>
            </a:rPr>
            <a:t> to the </a:t>
          </a:r>
          <a:r>
            <a:rPr lang="it-IT" b="1" dirty="0" err="1">
              <a:latin typeface="Trebuchet MS" panose="020B0603020202020204" pitchFamily="34" charset="0"/>
            </a:rPr>
            <a:t>criteria</a:t>
          </a:r>
          <a:r>
            <a:rPr lang="it-IT" b="1" dirty="0">
              <a:latin typeface="Trebuchet MS" panose="020B0603020202020204" pitchFamily="34" charset="0"/>
            </a:rPr>
            <a:t> </a:t>
          </a:r>
          <a:r>
            <a:rPr lang="it-IT" b="1" dirty="0" err="1">
              <a:latin typeface="Trebuchet MS" panose="020B0603020202020204" pitchFamily="34" charset="0"/>
            </a:rPr>
            <a:t>indicated</a:t>
          </a:r>
          <a:r>
            <a:rPr lang="it-IT" b="1" dirty="0">
              <a:latin typeface="Trebuchet MS" panose="020B0603020202020204" pitchFamily="34" charset="0"/>
            </a:rPr>
            <a:t> in the </a:t>
          </a:r>
          <a:r>
            <a:rPr lang="it-IT" b="1" dirty="0" err="1">
              <a:latin typeface="Trebuchet MS" panose="020B0603020202020204" pitchFamily="34" charset="0"/>
            </a:rPr>
            <a:t>Annexe</a:t>
          </a:r>
          <a:r>
            <a:rPr lang="it-IT" b="1" dirty="0">
              <a:latin typeface="Trebuchet MS" panose="020B0603020202020204" pitchFamily="34" charset="0"/>
            </a:rPr>
            <a:t> A and </a:t>
          </a:r>
          <a:r>
            <a:rPr lang="it-IT" b="1" dirty="0" err="1">
              <a:latin typeface="Trebuchet MS" panose="020B0603020202020204" pitchFamily="34" charset="0"/>
            </a:rPr>
            <a:t>scores</a:t>
          </a:r>
          <a:r>
            <a:rPr lang="it-IT" b="1" dirty="0">
              <a:latin typeface="Trebuchet MS" panose="020B0603020202020204" pitchFamily="34" charset="0"/>
            </a:rPr>
            <a:t> </a:t>
          </a:r>
          <a:r>
            <a:rPr lang="it-IT" b="1" dirty="0" err="1">
              <a:latin typeface="Trebuchet MS" panose="020B0603020202020204" pitchFamily="34" charset="0"/>
            </a:rPr>
            <a:t>that</a:t>
          </a:r>
          <a:r>
            <a:rPr lang="it-IT" b="1" dirty="0">
              <a:latin typeface="Trebuchet MS" panose="020B0603020202020204" pitchFamily="34" charset="0"/>
            </a:rPr>
            <a:t> </a:t>
          </a:r>
          <a:r>
            <a:rPr lang="it-IT" b="1" dirty="0" err="1">
              <a:latin typeface="Trebuchet MS" panose="020B0603020202020204" pitchFamily="34" charset="0"/>
            </a:rPr>
            <a:t>will</a:t>
          </a:r>
          <a:r>
            <a:rPr lang="it-IT" b="1" dirty="0">
              <a:latin typeface="Trebuchet MS" panose="020B0603020202020204" pitchFamily="34" charset="0"/>
            </a:rPr>
            <a:t> be </a:t>
          </a:r>
          <a:r>
            <a:rPr lang="it-IT" b="1" dirty="0" err="1">
              <a:latin typeface="Trebuchet MS" panose="020B0603020202020204" pitchFamily="34" charset="0"/>
            </a:rPr>
            <a:t>communicated</a:t>
          </a:r>
          <a:r>
            <a:rPr lang="it-IT" b="1" dirty="0">
              <a:latin typeface="Trebuchet MS" panose="020B0603020202020204" pitchFamily="34" charset="0"/>
            </a:rPr>
            <a:t> </a:t>
          </a:r>
          <a:r>
            <a:rPr lang="it-IT" b="1" dirty="0" err="1">
              <a:latin typeface="Trebuchet MS" panose="020B0603020202020204" pitchFamily="34" charset="0"/>
            </a:rPr>
            <a:t>later</a:t>
          </a:r>
          <a:r>
            <a:rPr lang="it-IT" b="1" dirty="0">
              <a:latin typeface="Trebuchet MS" panose="020B0603020202020204" pitchFamily="34" charset="0"/>
            </a:rPr>
            <a:t>.</a:t>
          </a:r>
          <a:endParaRPr lang="en-US" b="1" dirty="0"/>
        </a:p>
      </dgm:t>
    </dgm:pt>
    <dgm:pt modelId="{4ABE19E2-C78A-4EF6-9737-ED8DF71A0A20}" type="parTrans" cxnId="{3007297D-EADB-43CA-B772-E84EA96BCA38}">
      <dgm:prSet/>
      <dgm:spPr/>
      <dgm:t>
        <a:bodyPr/>
        <a:lstStyle/>
        <a:p>
          <a:endParaRPr lang="en-US"/>
        </a:p>
      </dgm:t>
    </dgm:pt>
    <dgm:pt modelId="{B0CD1F22-D671-4A43-AA55-228447049C35}" type="sibTrans" cxnId="{3007297D-EADB-43CA-B772-E84EA96BCA38}">
      <dgm:prSet/>
      <dgm:spPr/>
      <dgm:t>
        <a:bodyPr/>
        <a:lstStyle/>
        <a:p>
          <a:endParaRPr lang="en-US"/>
        </a:p>
      </dgm:t>
    </dgm:pt>
    <dgm:pt modelId="{B1FB69FD-0EFA-427A-88FA-61C1728BAD76}">
      <dgm:prSet/>
      <dgm:spPr/>
      <dgm:t>
        <a:bodyPr/>
        <a:lstStyle/>
        <a:p>
          <a:r>
            <a:rPr lang="en-AU" noProof="0" dirty="0">
              <a:latin typeface="Trebuchet MS" panose="020B0603020202020204" pitchFamily="34" charset="0"/>
            </a:rPr>
            <a:t>You must undertake the </a:t>
          </a:r>
          <a:r>
            <a:rPr lang="en-AU" b="1" noProof="0" dirty="0">
              <a:latin typeface="Trebuchet MS" panose="020B0603020202020204" pitchFamily="34" charset="0"/>
            </a:rPr>
            <a:t>oral interview</a:t>
          </a:r>
          <a:r>
            <a:rPr lang="en-AU" noProof="0" dirty="0">
              <a:latin typeface="Trebuchet MS" panose="020B0603020202020204" pitchFamily="34" charset="0"/>
            </a:rPr>
            <a:t>, or you will be banned from the selections (only when required by the Call).</a:t>
          </a:r>
        </a:p>
      </dgm:t>
    </dgm:pt>
    <dgm:pt modelId="{0400846F-5873-4B14-A260-40D1BB575CB6}" type="parTrans" cxnId="{307AF478-C259-49CD-894F-7854EC3C2427}">
      <dgm:prSet/>
      <dgm:spPr/>
      <dgm:t>
        <a:bodyPr/>
        <a:lstStyle/>
        <a:p>
          <a:endParaRPr lang="en-US"/>
        </a:p>
      </dgm:t>
    </dgm:pt>
    <dgm:pt modelId="{D8BEF742-7ADA-415E-88AC-45026AF5707E}" type="sibTrans" cxnId="{307AF478-C259-49CD-894F-7854EC3C2427}">
      <dgm:prSet/>
      <dgm:spPr/>
      <dgm:t>
        <a:bodyPr/>
        <a:lstStyle/>
        <a:p>
          <a:endParaRPr lang="en-US"/>
        </a:p>
      </dgm:t>
    </dgm:pt>
    <dgm:pt modelId="{2008B98F-4A12-448D-B112-132B7038FB12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To be </a:t>
          </a:r>
          <a:r>
            <a:rPr lang="it-IT" b="1" dirty="0" err="1">
              <a:latin typeface="Trebuchet MS" panose="020B0603020202020204" pitchFamily="34" charset="0"/>
            </a:rPr>
            <a:t>eligible</a:t>
          </a:r>
          <a:r>
            <a:rPr lang="it-IT" dirty="0">
              <a:latin typeface="Trebuchet MS" panose="020B0603020202020204" pitchFamily="34" charset="0"/>
            </a:rPr>
            <a:t>, </a:t>
          </a:r>
          <a:r>
            <a:rPr lang="it-IT" dirty="0" err="1">
              <a:latin typeface="Trebuchet MS" panose="020B0603020202020204" pitchFamily="34" charset="0"/>
            </a:rPr>
            <a:t>you</a:t>
          </a:r>
          <a:r>
            <a:rPr lang="it-IT" dirty="0">
              <a:latin typeface="Trebuchet MS" panose="020B0603020202020204" pitchFamily="34" charset="0"/>
            </a:rPr>
            <a:t> must </a:t>
          </a:r>
          <a:r>
            <a:rPr lang="it-IT" dirty="0" err="1">
              <a:latin typeface="Trebuchet MS" panose="020B0603020202020204" pitchFamily="34" charset="0"/>
            </a:rPr>
            <a:t>obtain</a:t>
          </a:r>
          <a:r>
            <a:rPr lang="it-IT" dirty="0">
              <a:latin typeface="Trebuchet MS" panose="020B0603020202020204" pitchFamily="34" charset="0"/>
            </a:rPr>
            <a:t> </a:t>
          </a:r>
          <a:r>
            <a:rPr lang="it-IT" u="sng" dirty="0" err="1">
              <a:latin typeface="Trebuchet MS" panose="020B0603020202020204" pitchFamily="34" charset="0"/>
            </a:rPr>
            <a:t>at</a:t>
          </a:r>
          <a:r>
            <a:rPr lang="it-IT" u="sng" dirty="0">
              <a:latin typeface="Trebuchet MS" panose="020B0603020202020204" pitchFamily="34" charset="0"/>
            </a:rPr>
            <a:t> </a:t>
          </a:r>
          <a:r>
            <a:rPr lang="it-IT" u="sng" dirty="0" err="1">
              <a:latin typeface="Trebuchet MS" panose="020B0603020202020204" pitchFamily="34" charset="0"/>
            </a:rPr>
            <a:t>least</a:t>
          </a:r>
          <a:r>
            <a:rPr lang="it-IT" u="sng" dirty="0">
              <a:latin typeface="Trebuchet MS" panose="020B0603020202020204" pitchFamily="34" charset="0"/>
            </a:rPr>
            <a:t> 1 point in </a:t>
          </a:r>
          <a:r>
            <a:rPr lang="it-IT" u="sng" dirty="0" err="1">
              <a:latin typeface="Trebuchet MS" panose="020B0603020202020204" pitchFamily="34" charset="0"/>
            </a:rPr>
            <a:t>each</a:t>
          </a:r>
          <a:r>
            <a:rPr lang="it-IT" u="sng" dirty="0">
              <a:latin typeface="Trebuchet MS" panose="020B0603020202020204" pitchFamily="34" charset="0"/>
            </a:rPr>
            <a:t> component</a:t>
          </a:r>
          <a:r>
            <a:rPr lang="it-IT" dirty="0">
              <a:latin typeface="Trebuchet MS" panose="020B0603020202020204" pitchFamily="34" charset="0"/>
            </a:rPr>
            <a:t>. </a:t>
          </a:r>
          <a:endParaRPr lang="en-US" b="1" dirty="0"/>
        </a:p>
      </dgm:t>
    </dgm:pt>
    <dgm:pt modelId="{AE269DED-9A96-457F-9D45-427DFD237ACE}" type="parTrans" cxnId="{DE58FFA6-5E63-4C6B-9FD5-4F622774C9B9}">
      <dgm:prSet/>
      <dgm:spPr/>
      <dgm:t>
        <a:bodyPr/>
        <a:lstStyle/>
        <a:p>
          <a:endParaRPr lang="it-IT"/>
        </a:p>
      </dgm:t>
    </dgm:pt>
    <dgm:pt modelId="{714996B1-386E-4C8E-BABD-63CF217AC338}" type="sibTrans" cxnId="{DE58FFA6-5E63-4C6B-9FD5-4F622774C9B9}">
      <dgm:prSet/>
      <dgm:spPr/>
      <dgm:t>
        <a:bodyPr/>
        <a:lstStyle/>
        <a:p>
          <a:endParaRPr lang="it-IT"/>
        </a:p>
      </dgm:t>
    </dgm:pt>
    <dgm:pt modelId="{8CD2DF80-DD2E-4192-ACE0-1912FD2CC315}" type="pres">
      <dgm:prSet presAssocID="{7B960F9C-7E1C-405C-BE02-BEB98FEFC3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D96197-3091-4077-959A-45DFA5057906}" type="pres">
      <dgm:prSet presAssocID="{7E099188-4D60-47D3-BA11-2E16C6E3F386}" presName="hierRoot1" presStyleCnt="0"/>
      <dgm:spPr/>
    </dgm:pt>
    <dgm:pt modelId="{75EEBD3F-261F-466D-A2CB-AAAE82A25AB8}" type="pres">
      <dgm:prSet presAssocID="{7E099188-4D60-47D3-BA11-2E16C6E3F386}" presName="composite" presStyleCnt="0"/>
      <dgm:spPr/>
    </dgm:pt>
    <dgm:pt modelId="{B74ABA05-32AA-446F-8A80-60A461042BD2}" type="pres">
      <dgm:prSet presAssocID="{7E099188-4D60-47D3-BA11-2E16C6E3F386}" presName="background" presStyleLbl="node0" presStyleIdx="0" presStyleCnt="3"/>
      <dgm:spPr/>
    </dgm:pt>
    <dgm:pt modelId="{9E72B432-2F06-4879-9CCA-D5DFF4F80EE4}" type="pres">
      <dgm:prSet presAssocID="{7E099188-4D60-47D3-BA11-2E16C6E3F386}" presName="text" presStyleLbl="fgAcc0" presStyleIdx="0" presStyleCnt="3">
        <dgm:presLayoutVars>
          <dgm:chPref val="3"/>
        </dgm:presLayoutVars>
      </dgm:prSet>
      <dgm:spPr/>
    </dgm:pt>
    <dgm:pt modelId="{1C562182-CD89-4A11-B8DB-FDBF4F7F4B6F}" type="pres">
      <dgm:prSet presAssocID="{7E099188-4D60-47D3-BA11-2E16C6E3F386}" presName="hierChild2" presStyleCnt="0"/>
      <dgm:spPr/>
    </dgm:pt>
    <dgm:pt modelId="{B7B1744E-7A76-4B25-BC6A-5C5C0897AC1B}" type="pres">
      <dgm:prSet presAssocID="{2008B98F-4A12-448D-B112-132B7038FB12}" presName="hierRoot1" presStyleCnt="0"/>
      <dgm:spPr/>
    </dgm:pt>
    <dgm:pt modelId="{6E7D262E-DBD9-46A4-95B1-35A95C5673C1}" type="pres">
      <dgm:prSet presAssocID="{2008B98F-4A12-448D-B112-132B7038FB12}" presName="composite" presStyleCnt="0"/>
      <dgm:spPr/>
    </dgm:pt>
    <dgm:pt modelId="{70A800D1-2CBA-4E47-A951-C296A5F90D43}" type="pres">
      <dgm:prSet presAssocID="{2008B98F-4A12-448D-B112-132B7038FB12}" presName="background" presStyleLbl="node0" presStyleIdx="1" presStyleCnt="3"/>
      <dgm:spPr/>
    </dgm:pt>
    <dgm:pt modelId="{89434F1E-7AE2-406E-A7B3-2C813A120710}" type="pres">
      <dgm:prSet presAssocID="{2008B98F-4A12-448D-B112-132B7038FB12}" presName="text" presStyleLbl="fgAcc0" presStyleIdx="1" presStyleCnt="3">
        <dgm:presLayoutVars>
          <dgm:chPref val="3"/>
        </dgm:presLayoutVars>
      </dgm:prSet>
      <dgm:spPr/>
    </dgm:pt>
    <dgm:pt modelId="{E9AC2F5E-E2A1-47B0-9209-50628F29D093}" type="pres">
      <dgm:prSet presAssocID="{2008B98F-4A12-448D-B112-132B7038FB12}" presName="hierChild2" presStyleCnt="0"/>
      <dgm:spPr/>
    </dgm:pt>
    <dgm:pt modelId="{D96CF5FE-B5DC-42BC-B961-5D0247D0355F}" type="pres">
      <dgm:prSet presAssocID="{B1FB69FD-0EFA-427A-88FA-61C1728BAD76}" presName="hierRoot1" presStyleCnt="0"/>
      <dgm:spPr/>
    </dgm:pt>
    <dgm:pt modelId="{EE136D19-3F67-431D-B875-7C7C396502C2}" type="pres">
      <dgm:prSet presAssocID="{B1FB69FD-0EFA-427A-88FA-61C1728BAD76}" presName="composite" presStyleCnt="0"/>
      <dgm:spPr/>
    </dgm:pt>
    <dgm:pt modelId="{9E2C14E4-5E77-4DAF-BB1C-FF326AB6EBE4}" type="pres">
      <dgm:prSet presAssocID="{B1FB69FD-0EFA-427A-88FA-61C1728BAD76}" presName="background" presStyleLbl="node0" presStyleIdx="2" presStyleCnt="3"/>
      <dgm:spPr/>
    </dgm:pt>
    <dgm:pt modelId="{A0A21565-5A61-477F-8020-BE91254E885F}" type="pres">
      <dgm:prSet presAssocID="{B1FB69FD-0EFA-427A-88FA-61C1728BAD76}" presName="text" presStyleLbl="fgAcc0" presStyleIdx="2" presStyleCnt="3">
        <dgm:presLayoutVars>
          <dgm:chPref val="3"/>
        </dgm:presLayoutVars>
      </dgm:prSet>
      <dgm:spPr/>
    </dgm:pt>
    <dgm:pt modelId="{BB9DA3DB-801D-4A8C-A7E3-09208969FAB8}" type="pres">
      <dgm:prSet presAssocID="{B1FB69FD-0EFA-427A-88FA-61C1728BAD76}" presName="hierChild2" presStyleCnt="0"/>
      <dgm:spPr/>
    </dgm:pt>
  </dgm:ptLst>
  <dgm:cxnLst>
    <dgm:cxn modelId="{0019FA02-FEE9-42CD-BCBE-CEB7E1D45D95}" type="presOf" srcId="{2008B98F-4A12-448D-B112-132B7038FB12}" destId="{89434F1E-7AE2-406E-A7B3-2C813A120710}" srcOrd="0" destOrd="0" presId="urn:microsoft.com/office/officeart/2005/8/layout/hierarchy1"/>
    <dgm:cxn modelId="{307AF478-C259-49CD-894F-7854EC3C2427}" srcId="{7B960F9C-7E1C-405C-BE02-BEB98FEFC360}" destId="{B1FB69FD-0EFA-427A-88FA-61C1728BAD76}" srcOrd="2" destOrd="0" parTransId="{0400846F-5873-4B14-A260-40D1BB575CB6}" sibTransId="{D8BEF742-7ADA-415E-88AC-45026AF5707E}"/>
    <dgm:cxn modelId="{3007297D-EADB-43CA-B772-E84EA96BCA38}" srcId="{7B960F9C-7E1C-405C-BE02-BEB98FEFC360}" destId="{7E099188-4D60-47D3-BA11-2E16C6E3F386}" srcOrd="0" destOrd="0" parTransId="{4ABE19E2-C78A-4EF6-9737-ED8DF71A0A20}" sibTransId="{B0CD1F22-D671-4A43-AA55-228447049C35}"/>
    <dgm:cxn modelId="{6A5F9194-EDD4-462A-85DF-051EFDA9A96D}" type="presOf" srcId="{7E099188-4D60-47D3-BA11-2E16C6E3F386}" destId="{9E72B432-2F06-4879-9CCA-D5DFF4F80EE4}" srcOrd="0" destOrd="0" presId="urn:microsoft.com/office/officeart/2005/8/layout/hierarchy1"/>
    <dgm:cxn modelId="{2FC52EA4-57DA-4C51-A0F1-1316D5082A05}" type="presOf" srcId="{7B960F9C-7E1C-405C-BE02-BEB98FEFC360}" destId="{8CD2DF80-DD2E-4192-ACE0-1912FD2CC315}" srcOrd="0" destOrd="0" presId="urn:microsoft.com/office/officeart/2005/8/layout/hierarchy1"/>
    <dgm:cxn modelId="{3AB347A5-0960-4FB3-8930-82ACBB25D673}" type="presOf" srcId="{B1FB69FD-0EFA-427A-88FA-61C1728BAD76}" destId="{A0A21565-5A61-477F-8020-BE91254E885F}" srcOrd="0" destOrd="0" presId="urn:microsoft.com/office/officeart/2005/8/layout/hierarchy1"/>
    <dgm:cxn modelId="{DE58FFA6-5E63-4C6B-9FD5-4F622774C9B9}" srcId="{7B960F9C-7E1C-405C-BE02-BEB98FEFC360}" destId="{2008B98F-4A12-448D-B112-132B7038FB12}" srcOrd="1" destOrd="0" parTransId="{AE269DED-9A96-457F-9D45-427DFD237ACE}" sibTransId="{714996B1-386E-4C8E-BABD-63CF217AC338}"/>
    <dgm:cxn modelId="{C2040429-CA93-4D88-8412-9D9342EBE2BC}" type="presParOf" srcId="{8CD2DF80-DD2E-4192-ACE0-1912FD2CC315}" destId="{88D96197-3091-4077-959A-45DFA5057906}" srcOrd="0" destOrd="0" presId="urn:microsoft.com/office/officeart/2005/8/layout/hierarchy1"/>
    <dgm:cxn modelId="{AD87D2D8-8396-424F-8821-E22A59423468}" type="presParOf" srcId="{88D96197-3091-4077-959A-45DFA5057906}" destId="{75EEBD3F-261F-466D-A2CB-AAAE82A25AB8}" srcOrd="0" destOrd="0" presId="urn:microsoft.com/office/officeart/2005/8/layout/hierarchy1"/>
    <dgm:cxn modelId="{628418BE-C318-4E09-BFB1-A6E99F15ABFD}" type="presParOf" srcId="{75EEBD3F-261F-466D-A2CB-AAAE82A25AB8}" destId="{B74ABA05-32AA-446F-8A80-60A461042BD2}" srcOrd="0" destOrd="0" presId="urn:microsoft.com/office/officeart/2005/8/layout/hierarchy1"/>
    <dgm:cxn modelId="{8125F6F6-5273-4854-A79C-0412ACA8F4E5}" type="presParOf" srcId="{75EEBD3F-261F-466D-A2CB-AAAE82A25AB8}" destId="{9E72B432-2F06-4879-9CCA-D5DFF4F80EE4}" srcOrd="1" destOrd="0" presId="urn:microsoft.com/office/officeart/2005/8/layout/hierarchy1"/>
    <dgm:cxn modelId="{23F600CE-448F-477E-8608-E77E877FE295}" type="presParOf" srcId="{88D96197-3091-4077-959A-45DFA5057906}" destId="{1C562182-CD89-4A11-B8DB-FDBF4F7F4B6F}" srcOrd="1" destOrd="0" presId="urn:microsoft.com/office/officeart/2005/8/layout/hierarchy1"/>
    <dgm:cxn modelId="{FDC93787-F776-40B2-A8B2-9150141FF287}" type="presParOf" srcId="{8CD2DF80-DD2E-4192-ACE0-1912FD2CC315}" destId="{B7B1744E-7A76-4B25-BC6A-5C5C0897AC1B}" srcOrd="1" destOrd="0" presId="urn:microsoft.com/office/officeart/2005/8/layout/hierarchy1"/>
    <dgm:cxn modelId="{BFED8593-E4A6-4D63-A276-C6CE84E5526A}" type="presParOf" srcId="{B7B1744E-7A76-4B25-BC6A-5C5C0897AC1B}" destId="{6E7D262E-DBD9-46A4-95B1-35A95C5673C1}" srcOrd="0" destOrd="0" presId="urn:microsoft.com/office/officeart/2005/8/layout/hierarchy1"/>
    <dgm:cxn modelId="{2205DDE1-B96F-48C8-A5AC-FB28DE9C6245}" type="presParOf" srcId="{6E7D262E-DBD9-46A4-95B1-35A95C5673C1}" destId="{70A800D1-2CBA-4E47-A951-C296A5F90D43}" srcOrd="0" destOrd="0" presId="urn:microsoft.com/office/officeart/2005/8/layout/hierarchy1"/>
    <dgm:cxn modelId="{F16408B7-BDE5-41A5-8698-CCEDD28694D3}" type="presParOf" srcId="{6E7D262E-DBD9-46A4-95B1-35A95C5673C1}" destId="{89434F1E-7AE2-406E-A7B3-2C813A120710}" srcOrd="1" destOrd="0" presId="urn:microsoft.com/office/officeart/2005/8/layout/hierarchy1"/>
    <dgm:cxn modelId="{38767319-6DA0-40E3-B1C1-904E872B973A}" type="presParOf" srcId="{B7B1744E-7A76-4B25-BC6A-5C5C0897AC1B}" destId="{E9AC2F5E-E2A1-47B0-9209-50628F29D093}" srcOrd="1" destOrd="0" presId="urn:microsoft.com/office/officeart/2005/8/layout/hierarchy1"/>
    <dgm:cxn modelId="{409AF5C7-2EB2-46C9-A682-4E9A6A7F7D27}" type="presParOf" srcId="{8CD2DF80-DD2E-4192-ACE0-1912FD2CC315}" destId="{D96CF5FE-B5DC-42BC-B961-5D0247D0355F}" srcOrd="2" destOrd="0" presId="urn:microsoft.com/office/officeart/2005/8/layout/hierarchy1"/>
    <dgm:cxn modelId="{100D4241-010E-472D-B228-127FCC47924D}" type="presParOf" srcId="{D96CF5FE-B5DC-42BC-B961-5D0247D0355F}" destId="{EE136D19-3F67-431D-B875-7C7C396502C2}" srcOrd="0" destOrd="0" presId="urn:microsoft.com/office/officeart/2005/8/layout/hierarchy1"/>
    <dgm:cxn modelId="{91609E66-6002-4996-B37D-C96DA2598A36}" type="presParOf" srcId="{EE136D19-3F67-431D-B875-7C7C396502C2}" destId="{9E2C14E4-5E77-4DAF-BB1C-FF326AB6EBE4}" srcOrd="0" destOrd="0" presId="urn:microsoft.com/office/officeart/2005/8/layout/hierarchy1"/>
    <dgm:cxn modelId="{91E3D07E-4A51-4FC6-BDD5-25BC52A5AF20}" type="presParOf" srcId="{EE136D19-3F67-431D-B875-7C7C396502C2}" destId="{A0A21565-5A61-477F-8020-BE91254E885F}" srcOrd="1" destOrd="0" presId="urn:microsoft.com/office/officeart/2005/8/layout/hierarchy1"/>
    <dgm:cxn modelId="{40F9B4B4-0810-4FCC-B06E-38287D1FC53E}" type="presParOf" srcId="{D96CF5FE-B5DC-42BC-B961-5D0247D0355F}" destId="{BB9DA3DB-801D-4A8C-A7E3-09208969FA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75557-124B-491F-8A39-FB9EE730BCAD}">
      <dsp:nvSpPr>
        <dsp:cNvPr id="0" name=""/>
        <dsp:cNvSpPr/>
      </dsp:nvSpPr>
      <dsp:spPr>
        <a:xfrm>
          <a:off x="0" y="586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066D5-C92D-4D40-9DC3-305E3E790FFC}">
      <dsp:nvSpPr>
        <dsp:cNvPr id="0" name=""/>
        <dsp:cNvSpPr/>
      </dsp:nvSpPr>
      <dsp:spPr>
        <a:xfrm>
          <a:off x="0" y="586"/>
          <a:ext cx="7764809" cy="138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European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scholarship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for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all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the Erasmus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students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, from 250 to 350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euros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/ month,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depending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on the </a:t>
          </a:r>
          <a:r>
            <a:rPr lang="it-IT" sz="2500" kern="1200" dirty="0" err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destination</a:t>
          </a: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;</a:t>
          </a:r>
          <a:endParaRPr lang="en-US" sz="25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sp:txBody>
      <dsp:txXfrm>
        <a:off x="0" y="586"/>
        <a:ext cx="7764809" cy="1388803"/>
      </dsp:txXfrm>
    </dsp:sp>
    <dsp:sp modelId="{ECC26726-7738-4143-8C46-7C3907679FDB}">
      <dsp:nvSpPr>
        <dsp:cNvPr id="0" name=""/>
        <dsp:cNvSpPr/>
      </dsp:nvSpPr>
      <dsp:spPr>
        <a:xfrm>
          <a:off x="0" y="1389389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F385-C045-451D-8526-231A86EF41DE}">
      <dsp:nvSpPr>
        <dsp:cNvPr id="0" name=""/>
        <dsp:cNvSpPr/>
      </dsp:nvSpPr>
      <dsp:spPr>
        <a:xfrm>
          <a:off x="0" y="1331605"/>
          <a:ext cx="7772400" cy="102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Potential additional </a:t>
          </a:r>
          <a:r>
            <a:rPr lang="en-US" sz="2500" kern="1200" noProof="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grant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based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on ISEE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already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submitted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for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a.y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. 2023/24 / on the country of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origin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;</a:t>
          </a:r>
          <a:endParaRPr lang="en-US" sz="25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sp:txBody>
      <dsp:txXfrm>
        <a:off x="0" y="1331605"/>
        <a:ext cx="7772400" cy="1023451"/>
      </dsp:txXfrm>
    </dsp:sp>
    <dsp:sp modelId="{0364E3B3-D668-4CCE-A456-9C44C71F8723}">
      <dsp:nvSpPr>
        <dsp:cNvPr id="0" name=""/>
        <dsp:cNvSpPr/>
      </dsp:nvSpPr>
      <dsp:spPr>
        <a:xfrm>
          <a:off x="0" y="2412841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7D67C-5D7C-4DB9-BAE7-5F31A10143D3}">
      <dsp:nvSpPr>
        <dsp:cNvPr id="0" name=""/>
        <dsp:cNvSpPr/>
      </dsp:nvSpPr>
      <dsp:spPr>
        <a:xfrm>
          <a:off x="0" y="2462048"/>
          <a:ext cx="7772400" cy="92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Top-up for “green” travel; 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sp:txBody>
      <dsp:txXfrm>
        <a:off x="0" y="2462048"/>
        <a:ext cx="7772400" cy="929846"/>
      </dsp:txXfrm>
    </dsp:sp>
    <dsp:sp modelId="{419DD415-6F99-4F88-841D-EFC2ACCC8714}">
      <dsp:nvSpPr>
        <dsp:cNvPr id="0" name=""/>
        <dsp:cNvSpPr/>
      </dsp:nvSpPr>
      <dsp:spPr>
        <a:xfrm>
          <a:off x="0" y="3342687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69EFE-3058-4BFE-83B3-CB74EF342E88}">
      <dsp:nvSpPr>
        <dsp:cNvPr id="0" name=""/>
        <dsp:cNvSpPr/>
      </dsp:nvSpPr>
      <dsp:spPr>
        <a:xfrm>
          <a:off x="0" y="3342687"/>
          <a:ext cx="7772400" cy="102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noProof="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Supplementary aid 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for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students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with 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fewer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  opportunities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sp:txBody>
      <dsp:txXfrm>
        <a:off x="0" y="3342687"/>
        <a:ext cx="7772400" cy="1023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65FF4-A1B8-49E5-AE64-FC02C5EBFB8A}">
      <dsp:nvSpPr>
        <dsp:cNvPr id="0" name=""/>
        <dsp:cNvSpPr/>
      </dsp:nvSpPr>
      <dsp:spPr>
        <a:xfrm>
          <a:off x="0" y="0"/>
          <a:ext cx="7022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9E659-F5F7-4EA9-9892-7DA350F97405}">
      <dsp:nvSpPr>
        <dsp:cNvPr id="0" name=""/>
        <dsp:cNvSpPr/>
      </dsp:nvSpPr>
      <dsp:spPr>
        <a:xfrm>
          <a:off x="0" y="0"/>
          <a:ext cx="702299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latin typeface="Trebuchet MS" panose="020B0603020202020204" pitchFamily="34" charset="0"/>
            </a:rPr>
            <a:t>Language knowledge</a:t>
          </a:r>
          <a:endParaRPr lang="en-US" sz="4000" kern="1200" dirty="0">
            <a:latin typeface="Trebuchet MS" panose="020B0603020202020204" pitchFamily="34" charset="0"/>
          </a:endParaRPr>
        </a:p>
      </dsp:txBody>
      <dsp:txXfrm>
        <a:off x="0" y="0"/>
        <a:ext cx="7022992" cy="1384035"/>
      </dsp:txXfrm>
    </dsp:sp>
    <dsp:sp modelId="{55753211-F89A-41C1-8D05-64094B1410C5}">
      <dsp:nvSpPr>
        <dsp:cNvPr id="0" name=""/>
        <dsp:cNvSpPr/>
      </dsp:nvSpPr>
      <dsp:spPr>
        <a:xfrm>
          <a:off x="0" y="1384035"/>
          <a:ext cx="702299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04A73-7F9F-452D-96B5-F28C6483BD63}">
      <dsp:nvSpPr>
        <dsp:cNvPr id="0" name=""/>
        <dsp:cNvSpPr/>
      </dsp:nvSpPr>
      <dsp:spPr>
        <a:xfrm>
          <a:off x="0" y="1384035"/>
          <a:ext cx="702299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latin typeface="Trebuchet MS" panose="020B0603020202020204" pitchFamily="34" charset="0"/>
            </a:rPr>
            <a:t>Learning Agreement </a:t>
          </a:r>
          <a:r>
            <a:rPr lang="it-IT" sz="4000" kern="1200" dirty="0" err="1">
              <a:latin typeface="Trebuchet MS" panose="020B0603020202020204" pitchFamily="34" charset="0"/>
            </a:rPr>
            <a:t>proposal</a:t>
          </a:r>
          <a:endParaRPr lang="en-US" sz="4000" kern="1200" dirty="0">
            <a:latin typeface="Trebuchet MS" panose="020B0603020202020204" pitchFamily="34" charset="0"/>
          </a:endParaRPr>
        </a:p>
      </dsp:txBody>
      <dsp:txXfrm>
        <a:off x="0" y="1384035"/>
        <a:ext cx="7022992" cy="1384035"/>
      </dsp:txXfrm>
    </dsp:sp>
    <dsp:sp modelId="{BD987252-2087-4206-9053-A3592DD79536}">
      <dsp:nvSpPr>
        <dsp:cNvPr id="0" name=""/>
        <dsp:cNvSpPr/>
      </dsp:nvSpPr>
      <dsp:spPr>
        <a:xfrm>
          <a:off x="0" y="2768070"/>
          <a:ext cx="702299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467DA-4497-4CB3-ACDB-6CF98695D411}">
      <dsp:nvSpPr>
        <dsp:cNvPr id="0" name=""/>
        <dsp:cNvSpPr/>
      </dsp:nvSpPr>
      <dsp:spPr>
        <a:xfrm>
          <a:off x="0" y="2768070"/>
          <a:ext cx="702299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latin typeface="Trebuchet MS" panose="020B0603020202020204" pitchFamily="34" charset="0"/>
            </a:rPr>
            <a:t>CV and </a:t>
          </a:r>
          <a:r>
            <a:rPr lang="it-IT" sz="4000" kern="1200" dirty="0" err="1">
              <a:latin typeface="Trebuchet MS" panose="020B0603020202020204" pitchFamily="34" charset="0"/>
            </a:rPr>
            <a:t>previous</a:t>
          </a:r>
          <a:r>
            <a:rPr lang="it-IT" sz="4000" kern="1200" dirty="0">
              <a:latin typeface="Trebuchet MS" panose="020B0603020202020204" pitchFamily="34" charset="0"/>
            </a:rPr>
            <a:t> career</a:t>
          </a:r>
          <a:endParaRPr lang="en-US" sz="4000" kern="1200" dirty="0">
            <a:latin typeface="Trebuchet MS" panose="020B0603020202020204" pitchFamily="34" charset="0"/>
          </a:endParaRPr>
        </a:p>
      </dsp:txBody>
      <dsp:txXfrm>
        <a:off x="0" y="2768070"/>
        <a:ext cx="7022992" cy="1384035"/>
      </dsp:txXfrm>
    </dsp:sp>
    <dsp:sp modelId="{04DC672E-D8B3-4F1D-A28C-4423129528AF}">
      <dsp:nvSpPr>
        <dsp:cNvPr id="0" name=""/>
        <dsp:cNvSpPr/>
      </dsp:nvSpPr>
      <dsp:spPr>
        <a:xfrm>
          <a:off x="0" y="4152105"/>
          <a:ext cx="702299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856AA-21E0-453D-96AC-DD10604BAE99}">
      <dsp:nvSpPr>
        <dsp:cNvPr id="0" name=""/>
        <dsp:cNvSpPr/>
      </dsp:nvSpPr>
      <dsp:spPr>
        <a:xfrm>
          <a:off x="0" y="4152105"/>
          <a:ext cx="702299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 err="1">
              <a:latin typeface="Trebuchet MS" panose="020B0603020202020204" pitchFamily="34" charset="0"/>
            </a:rPr>
            <a:t>Valid</a:t>
          </a:r>
          <a:r>
            <a:rPr lang="it-IT" sz="4000" kern="1200" dirty="0">
              <a:latin typeface="Trebuchet MS" panose="020B0603020202020204" pitchFamily="34" charset="0"/>
            </a:rPr>
            <a:t> ID </a:t>
          </a:r>
          <a:r>
            <a:rPr lang="it-IT" sz="4000" kern="1200" dirty="0" err="1">
              <a:latin typeface="Trebuchet MS" panose="020B0603020202020204" pitchFamily="34" charset="0"/>
            </a:rPr>
            <a:t>document</a:t>
          </a:r>
          <a:endParaRPr lang="en-US" sz="4000" kern="1200" dirty="0">
            <a:latin typeface="Trebuchet MS" panose="020B0603020202020204" pitchFamily="34" charset="0"/>
          </a:endParaRPr>
        </a:p>
      </dsp:txBody>
      <dsp:txXfrm>
        <a:off x="0" y="4152105"/>
        <a:ext cx="702299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ABA05-32AA-446F-8A80-60A461042BD2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2B432-2F06-4879-9CCA-D5DFF4F80EE4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>
              <a:latin typeface="Trebuchet MS" panose="020B0603020202020204" pitchFamily="34" charset="0"/>
            </a:rPr>
            <a:t>You</a:t>
          </a:r>
          <a:r>
            <a:rPr lang="it-IT" sz="1500" kern="1200" dirty="0">
              <a:latin typeface="Trebuchet MS" panose="020B0603020202020204" pitchFamily="34" charset="0"/>
            </a:rPr>
            <a:t> </a:t>
          </a:r>
          <a:r>
            <a:rPr lang="it-IT" sz="1500" kern="1200" dirty="0" err="1">
              <a:latin typeface="Trebuchet MS" panose="020B0603020202020204" pitchFamily="34" charset="0"/>
            </a:rPr>
            <a:t>will</a:t>
          </a:r>
          <a:r>
            <a:rPr lang="it-IT" sz="1500" kern="1200" dirty="0">
              <a:latin typeface="Trebuchet MS" panose="020B0603020202020204" pitchFamily="34" charset="0"/>
            </a:rPr>
            <a:t> be </a:t>
          </a:r>
          <a:r>
            <a:rPr lang="it-IT" sz="1500" kern="1200" dirty="0" err="1">
              <a:latin typeface="Trebuchet MS" panose="020B0603020202020204" pitchFamily="34" charset="0"/>
            </a:rPr>
            <a:t>evaluated</a:t>
          </a:r>
          <a:r>
            <a:rPr lang="it-IT" sz="1500" kern="1200" dirty="0">
              <a:latin typeface="Trebuchet MS" panose="020B0603020202020204" pitchFamily="34" charset="0"/>
            </a:rPr>
            <a:t> by a </a:t>
          </a:r>
          <a:r>
            <a:rPr lang="it-IT" sz="1500" kern="1200" dirty="0" err="1">
              <a:latin typeface="Trebuchet MS" panose="020B0603020202020204" pitchFamily="34" charset="0"/>
            </a:rPr>
            <a:t>designated</a:t>
          </a:r>
          <a:r>
            <a:rPr lang="it-IT" sz="1500" kern="1200" dirty="0">
              <a:latin typeface="Trebuchet MS" panose="020B0603020202020204" pitchFamily="34" charset="0"/>
            </a:rPr>
            <a:t> </a:t>
          </a:r>
          <a:r>
            <a:rPr lang="it-IT" sz="1500" kern="1200" dirty="0" err="1">
              <a:latin typeface="Trebuchet MS" panose="020B0603020202020204" pitchFamily="34" charset="0"/>
            </a:rPr>
            <a:t>Commision</a:t>
          </a:r>
          <a:r>
            <a:rPr lang="it-IT" sz="1500" kern="1200" dirty="0">
              <a:latin typeface="Trebuchet MS" panose="020B0603020202020204" pitchFamily="34" charset="0"/>
            </a:rPr>
            <a:t> on </a:t>
          </a:r>
          <a:r>
            <a:rPr lang="it-IT" sz="1500" kern="1200" dirty="0" err="1">
              <a:latin typeface="Trebuchet MS" panose="020B0603020202020204" pitchFamily="34" charset="0"/>
            </a:rPr>
            <a:t>three</a:t>
          </a:r>
          <a:r>
            <a:rPr lang="it-IT" sz="1500" kern="1200" dirty="0">
              <a:latin typeface="Trebuchet MS" panose="020B0603020202020204" pitchFamily="34" charset="0"/>
            </a:rPr>
            <a:t> </a:t>
          </a:r>
          <a:r>
            <a:rPr lang="it-IT" sz="1500" kern="1200" dirty="0" err="1">
              <a:latin typeface="Trebuchet MS" panose="020B0603020202020204" pitchFamily="34" charset="0"/>
            </a:rPr>
            <a:t>components</a:t>
          </a:r>
          <a:r>
            <a:rPr lang="it-IT" sz="1500" kern="1200" dirty="0">
              <a:latin typeface="Trebuchet MS" panose="020B0603020202020204" pitchFamily="34" charset="0"/>
            </a:rPr>
            <a:t> (Language, Learning Agreement, CV and career) </a:t>
          </a:r>
          <a:r>
            <a:rPr lang="it-IT" sz="1500" kern="1200" dirty="0" err="1">
              <a:latin typeface="Trebuchet MS" panose="020B0603020202020204" pitchFamily="34" charset="0"/>
            </a:rPr>
            <a:t>according</a:t>
          </a:r>
          <a:r>
            <a:rPr lang="it-IT" sz="1500" kern="1200" dirty="0">
              <a:latin typeface="Trebuchet MS" panose="020B0603020202020204" pitchFamily="34" charset="0"/>
            </a:rPr>
            <a:t> to the </a:t>
          </a:r>
          <a:r>
            <a:rPr lang="it-IT" sz="1500" b="1" kern="1200" dirty="0" err="1">
              <a:latin typeface="Trebuchet MS" panose="020B0603020202020204" pitchFamily="34" charset="0"/>
            </a:rPr>
            <a:t>criteria</a:t>
          </a:r>
          <a:r>
            <a:rPr lang="it-IT" sz="1500" b="1" kern="1200" dirty="0">
              <a:latin typeface="Trebuchet MS" panose="020B0603020202020204" pitchFamily="34" charset="0"/>
            </a:rPr>
            <a:t> </a:t>
          </a:r>
          <a:r>
            <a:rPr lang="it-IT" sz="1500" b="1" kern="1200" dirty="0" err="1">
              <a:latin typeface="Trebuchet MS" panose="020B0603020202020204" pitchFamily="34" charset="0"/>
            </a:rPr>
            <a:t>indicated</a:t>
          </a:r>
          <a:r>
            <a:rPr lang="it-IT" sz="1500" b="1" kern="1200" dirty="0">
              <a:latin typeface="Trebuchet MS" panose="020B0603020202020204" pitchFamily="34" charset="0"/>
            </a:rPr>
            <a:t> in the </a:t>
          </a:r>
          <a:r>
            <a:rPr lang="it-IT" sz="1500" b="1" kern="1200" dirty="0" err="1">
              <a:latin typeface="Trebuchet MS" panose="020B0603020202020204" pitchFamily="34" charset="0"/>
            </a:rPr>
            <a:t>Annexe</a:t>
          </a:r>
          <a:r>
            <a:rPr lang="it-IT" sz="1500" b="1" kern="1200" dirty="0">
              <a:latin typeface="Trebuchet MS" panose="020B0603020202020204" pitchFamily="34" charset="0"/>
            </a:rPr>
            <a:t> A and </a:t>
          </a:r>
          <a:r>
            <a:rPr lang="it-IT" sz="1500" b="1" kern="1200" dirty="0" err="1">
              <a:latin typeface="Trebuchet MS" panose="020B0603020202020204" pitchFamily="34" charset="0"/>
            </a:rPr>
            <a:t>scores</a:t>
          </a:r>
          <a:r>
            <a:rPr lang="it-IT" sz="1500" b="1" kern="1200" dirty="0">
              <a:latin typeface="Trebuchet MS" panose="020B0603020202020204" pitchFamily="34" charset="0"/>
            </a:rPr>
            <a:t> </a:t>
          </a:r>
          <a:r>
            <a:rPr lang="it-IT" sz="1500" b="1" kern="1200" dirty="0" err="1">
              <a:latin typeface="Trebuchet MS" panose="020B0603020202020204" pitchFamily="34" charset="0"/>
            </a:rPr>
            <a:t>that</a:t>
          </a:r>
          <a:r>
            <a:rPr lang="it-IT" sz="1500" b="1" kern="1200" dirty="0">
              <a:latin typeface="Trebuchet MS" panose="020B0603020202020204" pitchFamily="34" charset="0"/>
            </a:rPr>
            <a:t> </a:t>
          </a:r>
          <a:r>
            <a:rPr lang="it-IT" sz="1500" b="1" kern="1200" dirty="0" err="1">
              <a:latin typeface="Trebuchet MS" panose="020B0603020202020204" pitchFamily="34" charset="0"/>
            </a:rPr>
            <a:t>will</a:t>
          </a:r>
          <a:r>
            <a:rPr lang="it-IT" sz="1500" b="1" kern="1200" dirty="0">
              <a:latin typeface="Trebuchet MS" panose="020B0603020202020204" pitchFamily="34" charset="0"/>
            </a:rPr>
            <a:t> be </a:t>
          </a:r>
          <a:r>
            <a:rPr lang="it-IT" sz="1500" b="1" kern="1200" dirty="0" err="1">
              <a:latin typeface="Trebuchet MS" panose="020B0603020202020204" pitchFamily="34" charset="0"/>
            </a:rPr>
            <a:t>communicated</a:t>
          </a:r>
          <a:r>
            <a:rPr lang="it-IT" sz="1500" b="1" kern="1200" dirty="0">
              <a:latin typeface="Trebuchet MS" panose="020B0603020202020204" pitchFamily="34" charset="0"/>
            </a:rPr>
            <a:t> </a:t>
          </a:r>
          <a:r>
            <a:rPr lang="it-IT" sz="1500" b="1" kern="1200" dirty="0" err="1">
              <a:latin typeface="Trebuchet MS" panose="020B0603020202020204" pitchFamily="34" charset="0"/>
            </a:rPr>
            <a:t>later</a:t>
          </a:r>
          <a:r>
            <a:rPr lang="it-IT" sz="1500" b="1" kern="1200" dirty="0">
              <a:latin typeface="Trebuchet MS" panose="020B0603020202020204" pitchFamily="34" charset="0"/>
            </a:rPr>
            <a:t>.</a:t>
          </a:r>
          <a:endParaRPr lang="en-US" sz="1500" b="1" kern="1200" dirty="0"/>
        </a:p>
      </dsp:txBody>
      <dsp:txXfrm>
        <a:off x="378614" y="886531"/>
        <a:ext cx="2810360" cy="1744948"/>
      </dsp:txXfrm>
    </dsp:sp>
    <dsp:sp modelId="{70A800D1-2CBA-4E47-A951-C296A5F90D43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34F1E-7AE2-406E-A7B3-2C813A120710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Trebuchet MS" panose="020B0603020202020204" pitchFamily="34" charset="0"/>
            </a:rPr>
            <a:t>To be </a:t>
          </a:r>
          <a:r>
            <a:rPr lang="it-IT" sz="1500" b="1" kern="1200" dirty="0" err="1">
              <a:latin typeface="Trebuchet MS" panose="020B0603020202020204" pitchFamily="34" charset="0"/>
            </a:rPr>
            <a:t>eligible</a:t>
          </a:r>
          <a:r>
            <a:rPr lang="it-IT" sz="1500" kern="1200" dirty="0">
              <a:latin typeface="Trebuchet MS" panose="020B0603020202020204" pitchFamily="34" charset="0"/>
            </a:rPr>
            <a:t>, </a:t>
          </a:r>
          <a:r>
            <a:rPr lang="it-IT" sz="1500" kern="1200" dirty="0" err="1">
              <a:latin typeface="Trebuchet MS" panose="020B0603020202020204" pitchFamily="34" charset="0"/>
            </a:rPr>
            <a:t>you</a:t>
          </a:r>
          <a:r>
            <a:rPr lang="it-IT" sz="1500" kern="1200" dirty="0">
              <a:latin typeface="Trebuchet MS" panose="020B0603020202020204" pitchFamily="34" charset="0"/>
            </a:rPr>
            <a:t> must </a:t>
          </a:r>
          <a:r>
            <a:rPr lang="it-IT" sz="1500" kern="1200" dirty="0" err="1">
              <a:latin typeface="Trebuchet MS" panose="020B0603020202020204" pitchFamily="34" charset="0"/>
            </a:rPr>
            <a:t>obtain</a:t>
          </a:r>
          <a:r>
            <a:rPr lang="it-IT" sz="1500" kern="1200" dirty="0">
              <a:latin typeface="Trebuchet MS" panose="020B0603020202020204" pitchFamily="34" charset="0"/>
            </a:rPr>
            <a:t> </a:t>
          </a:r>
          <a:r>
            <a:rPr lang="it-IT" sz="1500" u="sng" kern="1200" dirty="0" err="1">
              <a:latin typeface="Trebuchet MS" panose="020B0603020202020204" pitchFamily="34" charset="0"/>
            </a:rPr>
            <a:t>at</a:t>
          </a:r>
          <a:r>
            <a:rPr lang="it-IT" sz="1500" u="sng" kern="1200" dirty="0">
              <a:latin typeface="Trebuchet MS" panose="020B0603020202020204" pitchFamily="34" charset="0"/>
            </a:rPr>
            <a:t> </a:t>
          </a:r>
          <a:r>
            <a:rPr lang="it-IT" sz="1500" u="sng" kern="1200" dirty="0" err="1">
              <a:latin typeface="Trebuchet MS" panose="020B0603020202020204" pitchFamily="34" charset="0"/>
            </a:rPr>
            <a:t>least</a:t>
          </a:r>
          <a:r>
            <a:rPr lang="it-IT" sz="1500" u="sng" kern="1200" dirty="0">
              <a:latin typeface="Trebuchet MS" panose="020B0603020202020204" pitchFamily="34" charset="0"/>
            </a:rPr>
            <a:t> 1 point in </a:t>
          </a:r>
          <a:r>
            <a:rPr lang="it-IT" sz="1500" u="sng" kern="1200" dirty="0" err="1">
              <a:latin typeface="Trebuchet MS" panose="020B0603020202020204" pitchFamily="34" charset="0"/>
            </a:rPr>
            <a:t>each</a:t>
          </a:r>
          <a:r>
            <a:rPr lang="it-IT" sz="1500" u="sng" kern="1200" dirty="0">
              <a:latin typeface="Trebuchet MS" panose="020B0603020202020204" pitchFamily="34" charset="0"/>
            </a:rPr>
            <a:t> component</a:t>
          </a:r>
          <a:r>
            <a:rPr lang="it-IT" sz="1500" kern="1200" dirty="0">
              <a:latin typeface="Trebuchet MS" panose="020B0603020202020204" pitchFamily="34" charset="0"/>
            </a:rPr>
            <a:t>. </a:t>
          </a:r>
          <a:endParaRPr lang="en-US" sz="1500" b="1" kern="1200" dirty="0"/>
        </a:p>
      </dsp:txBody>
      <dsp:txXfrm>
        <a:off x="3946203" y="886531"/>
        <a:ext cx="2810360" cy="1744948"/>
      </dsp:txXfrm>
    </dsp:sp>
    <dsp:sp modelId="{9E2C14E4-5E77-4DAF-BB1C-FF326AB6EBE4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21565-5A61-477F-8020-BE91254E885F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noProof="0" dirty="0">
              <a:latin typeface="Trebuchet MS" panose="020B0603020202020204" pitchFamily="34" charset="0"/>
            </a:rPr>
            <a:t>You must undertake the </a:t>
          </a:r>
          <a:r>
            <a:rPr lang="en-AU" sz="1500" b="1" kern="1200" noProof="0" dirty="0">
              <a:latin typeface="Trebuchet MS" panose="020B0603020202020204" pitchFamily="34" charset="0"/>
            </a:rPr>
            <a:t>oral interview</a:t>
          </a:r>
          <a:r>
            <a:rPr lang="en-AU" sz="1500" kern="1200" noProof="0" dirty="0">
              <a:latin typeface="Trebuchet MS" panose="020B0603020202020204" pitchFamily="34" charset="0"/>
            </a:rPr>
            <a:t>, or you will be banned from the selections (only when required by the Call).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3C681-F3C2-42AA-97E5-623912611FE4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DC38C-E23E-440A-88E2-50423AB37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53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DC38C-E23E-440A-88E2-50423AB377F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58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DC38C-E23E-440A-88E2-50423AB377F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B406B8-7835-464B-B205-02EBF4E5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6379F5-E966-4009-A4E3-EB919B9BA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C4B80-8CCC-4997-9316-489798FD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5FB1C-629F-4A6B-B6B2-E00C90DC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40423D-9582-40B4-B118-72B81DF9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47ABB-9BBA-41BA-A4F3-12F781AE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ED9802-DDFD-482D-8EFE-77DE9E9BB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40FECC-DA8A-4383-B2C6-7D18D3B6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CE8FB-E1F9-4EFC-B0FC-6ED54284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12A802-B3F6-4739-8CE8-8DFD70FC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78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0BF84C-7400-42E8-8D92-C8419C55D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809073-F131-4AB2-986B-F88541B39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4A7076-97CE-4B2D-8834-C4F56290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F7EE67-879F-45AA-9964-0DCBED68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FECD49-BF61-45C7-B6C8-856DD8C1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18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14C02-1D05-48AF-94B3-A48250CC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6F9BF-FAF7-48FC-B9D7-B72B3F2D6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D1F850-28A0-4379-9FFD-D3C352F3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65BAE2-A45F-49C2-98F9-744B6764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2ABC33-F74C-4EFA-B8B7-3B6B78C6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5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556A9-C0C2-405B-A2DB-47B05B08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402839-082F-4465-983E-B68A4DBF0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3A9D35-C1A6-4B48-BB69-0EE32FF5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21BE8C-5A37-4215-A597-DF03196E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8AB22C-CAAE-48E2-BEF7-0434747D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0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64C93-72F8-4EC4-813A-232196FD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CAAB2-08BA-46BA-93C6-98D42820C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18467A-EFEB-4E29-A25B-15F046135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DFCB7D-1020-4BF8-8597-FBA90CD6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272B0F-696E-4A29-8B90-A4885AA1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20E01-5BF1-4684-A4E5-609E92AB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E3E76-4DDD-43AC-AE16-57F84BBC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3DD0C8-EA62-415A-B218-FE8815911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D37852-C0D8-4890-A7C2-638B40D31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9EC5DD-D508-4BCE-8C95-EA4B72703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6A230E5-BAE3-4EA8-9504-C18C8BB31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9A897A-B8E7-4D86-B976-77F523FF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AEE10DE-2B7C-4316-B3C5-EFB7875B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2137BA-476E-4F0A-B2D4-955CA39C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6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CE6CC-2D69-478C-BAF5-925D2394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42BB7B-BBDE-41DE-93EB-C62CBA02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E8B377-E142-4147-9089-47374FD2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74EAD2-882E-41B2-B272-EA852748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52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37EA4F-F29E-466F-B60E-01529907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03C765-62DB-4D85-AD80-D6C8389A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47D19C-50CD-4488-99AE-978443FB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14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4D2348-38BA-4008-9B8A-428F28A5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F71B8-5E07-4AF4-8A84-7DB6939D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31D7A0-CB51-4FF6-AA29-26CF0313D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91FA18-FE41-486C-8F52-7764E4DE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747673-E0EA-4DD1-9731-04539BDE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413B82-36B5-45E2-9501-39E64AB9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31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E94CC-D593-4F78-9CA8-2E5278D3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5F6E56-AD6A-4990-9D1B-9682A5B07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51D887-08BE-4BC9-86C5-B4D217133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706C4B-FD94-4C48-8861-C4DC5558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786B78-C544-4CF2-92B0-DAA6A143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7C0B71-172A-4B27-B4ED-D54831ED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2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ECC2C4-D64D-4A8A-A838-F9B39AE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140005-2B7E-4675-BBB4-D57D85AE0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EAA826-6D78-4B0F-A4D2-F4AD30689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8E2507-12A6-45E0-A37F-F140CF1B4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2AAF7-CB4B-4486-A554-2537A99A8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61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10_1680FB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mi.it/en/international/study-abroad/studying-abroad-erasmus/how-take-part-programm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studente.unimi.it/erasmus-domanda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mi.it/en/international/study-abroad/studying-abroad-erasmus/how-take-part-programme/informative-meeting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unimi.it/it/internazionahttps:/www.unimi.it/en/international/study-abroad/studying-abroad-erasmus/how-take-part-programme/erasmus-are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www.unimi.it/en/international/study-abroad/studying-abroad-erasmus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svg"/><Relationship Id="rId2" Type="http://schemas.openxmlformats.org/officeDocument/2006/relationships/image" Target="../media/image17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unimi.it/en/international/study-abroad/international-opportunities/erasmus-call-study-ay-2023-2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12_D84253F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12">
            <a:extLst>
              <a:ext uri="{FF2B5EF4-FFF2-40B4-BE49-F238E27FC236}">
                <a16:creationId xmlns:a16="http://schemas.microsoft.com/office/drawing/2014/main" id="{4C76EA90-FEFF-43BA-8CD8-C4D24B427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15619" r="799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41FE6FFE-1C3A-428D-80A6-88FCD064C3D6}"/>
              </a:ext>
            </a:extLst>
          </p:cNvPr>
          <p:cNvSpPr/>
          <p:nvPr/>
        </p:nvSpPr>
        <p:spPr>
          <a:xfrm rot="20902986">
            <a:off x="-590659" y="46672"/>
            <a:ext cx="9511905" cy="6908723"/>
          </a:xfrm>
          <a:custGeom>
            <a:avLst/>
            <a:gdLst>
              <a:gd name="connsiteX0" fmla="*/ 5339125 w 9511905"/>
              <a:gd name="connsiteY0" fmla="*/ 0 h 6908723"/>
              <a:gd name="connsiteX1" fmla="*/ 9511905 w 9511905"/>
              <a:gd name="connsiteY1" fmla="*/ 857831 h 6908723"/>
              <a:gd name="connsiteX2" fmla="*/ 9511905 w 9511905"/>
              <a:gd name="connsiteY2" fmla="*/ 6908723 h 6908723"/>
              <a:gd name="connsiteX3" fmla="*/ 4888225 w 9511905"/>
              <a:gd name="connsiteY3" fmla="*/ 6908723 h 6908723"/>
              <a:gd name="connsiteX4" fmla="*/ 0 w 9511905"/>
              <a:gd name="connsiteY4" fmla="*/ 5903811 h 6908723"/>
              <a:gd name="connsiteX5" fmla="*/ 1213693 w 9511905"/>
              <a:gd name="connsiteY5" fmla="*/ 0 h 6908723"/>
              <a:gd name="connsiteX6" fmla="*/ 5339125 w 9511905"/>
              <a:gd name="connsiteY6" fmla="*/ 0 h 6908723"/>
              <a:gd name="connsiteX7" fmla="*/ 3259050 w 9511905"/>
              <a:gd name="connsiteY7" fmla="*/ 55318 h 6908723"/>
              <a:gd name="connsiteX8" fmla="*/ 1425522 w 9511905"/>
              <a:gd name="connsiteY8" fmla="*/ 3882210 h 6908723"/>
              <a:gd name="connsiteX9" fmla="*/ 7609112 w 9511905"/>
              <a:gd name="connsiteY9" fmla="*/ 6844872 h 6908723"/>
              <a:gd name="connsiteX10" fmla="*/ 9442640 w 9511905"/>
              <a:gd name="connsiteY10" fmla="*/ 3017979 h 6908723"/>
              <a:gd name="connsiteX11" fmla="*/ 3259050 w 9511905"/>
              <a:gd name="connsiteY11" fmla="*/ 55318 h 690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1905" h="6908723">
                <a:moveTo>
                  <a:pt x="5339125" y="0"/>
                </a:moveTo>
                <a:lnTo>
                  <a:pt x="9511905" y="857831"/>
                </a:lnTo>
                <a:lnTo>
                  <a:pt x="9511905" y="6908723"/>
                </a:lnTo>
                <a:lnTo>
                  <a:pt x="4888225" y="6908723"/>
                </a:lnTo>
                <a:lnTo>
                  <a:pt x="0" y="5903811"/>
                </a:lnTo>
                <a:lnTo>
                  <a:pt x="1213693" y="0"/>
                </a:lnTo>
                <a:lnTo>
                  <a:pt x="5339125" y="0"/>
                </a:lnTo>
                <a:close/>
                <a:moveTo>
                  <a:pt x="3259050" y="55318"/>
                </a:moveTo>
                <a:lnTo>
                  <a:pt x="1425522" y="3882210"/>
                </a:lnTo>
                <a:lnTo>
                  <a:pt x="7609112" y="6844872"/>
                </a:lnTo>
                <a:lnTo>
                  <a:pt x="9442640" y="3017979"/>
                </a:lnTo>
                <a:lnTo>
                  <a:pt x="3259050" y="55318"/>
                </a:lnTo>
                <a:close/>
              </a:path>
            </a:pathLst>
          </a:custGeom>
          <a:solidFill>
            <a:srgbClr val="03A1D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2EE9546C-1889-4E46-98B7-9BA585FC978F}"/>
              </a:ext>
            </a:extLst>
          </p:cNvPr>
          <p:cNvSpPr/>
          <p:nvPr/>
        </p:nvSpPr>
        <p:spPr>
          <a:xfrm rot="20902986">
            <a:off x="-124181" y="-390011"/>
            <a:ext cx="4125432" cy="813709"/>
          </a:xfrm>
          <a:custGeom>
            <a:avLst/>
            <a:gdLst>
              <a:gd name="connsiteX0" fmla="*/ 167281 w 4125432"/>
              <a:gd name="connsiteY0" fmla="*/ 0 h 813709"/>
              <a:gd name="connsiteX1" fmla="*/ 4125432 w 4125432"/>
              <a:gd name="connsiteY1" fmla="*/ 813709 h 813709"/>
              <a:gd name="connsiteX2" fmla="*/ 0 w 4125432"/>
              <a:gd name="connsiteY2" fmla="*/ 813709 h 813709"/>
              <a:gd name="connsiteX3" fmla="*/ 167281 w 4125432"/>
              <a:gd name="connsiteY3" fmla="*/ 0 h 81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432" h="813709">
                <a:moveTo>
                  <a:pt x="167281" y="0"/>
                </a:moveTo>
                <a:lnTo>
                  <a:pt x="4125432" y="813709"/>
                </a:lnTo>
                <a:lnTo>
                  <a:pt x="0" y="813709"/>
                </a:lnTo>
                <a:lnTo>
                  <a:pt x="1672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058B8B8B-B9E6-499C-A01F-DD6A3EB88D54}"/>
              </a:ext>
            </a:extLst>
          </p:cNvPr>
          <p:cNvSpPr/>
          <p:nvPr/>
        </p:nvSpPr>
        <p:spPr>
          <a:xfrm rot="20902986">
            <a:off x="4440840" y="4964"/>
            <a:ext cx="8435007" cy="7501045"/>
          </a:xfrm>
          <a:custGeom>
            <a:avLst/>
            <a:gdLst>
              <a:gd name="connsiteX0" fmla="*/ 4623680 w 8435007"/>
              <a:gd name="connsiteY0" fmla="*/ 0 h 7501045"/>
              <a:gd name="connsiteX1" fmla="*/ 8435007 w 8435007"/>
              <a:gd name="connsiteY1" fmla="*/ 783525 h 7501045"/>
              <a:gd name="connsiteX2" fmla="*/ 7054033 w 8435007"/>
              <a:gd name="connsiteY2" fmla="*/ 7501045 h 7501045"/>
              <a:gd name="connsiteX3" fmla="*/ 0 w 8435007"/>
              <a:gd name="connsiteY3" fmla="*/ 6050892 h 7501045"/>
              <a:gd name="connsiteX4" fmla="*/ 4623680 w 8435007"/>
              <a:gd name="connsiteY4" fmla="*/ 6050892 h 7501045"/>
              <a:gd name="connsiteX5" fmla="*/ 4623680 w 8435007"/>
              <a:gd name="connsiteY5" fmla="*/ 0 h 750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5007" h="7501045">
                <a:moveTo>
                  <a:pt x="4623680" y="0"/>
                </a:moveTo>
                <a:lnTo>
                  <a:pt x="8435007" y="783525"/>
                </a:lnTo>
                <a:lnTo>
                  <a:pt x="7054033" y="7501045"/>
                </a:lnTo>
                <a:lnTo>
                  <a:pt x="0" y="6050892"/>
                </a:lnTo>
                <a:lnTo>
                  <a:pt x="4623680" y="6050892"/>
                </a:lnTo>
                <a:lnTo>
                  <a:pt x="4623680" y="0"/>
                </a:lnTo>
                <a:close/>
              </a:path>
            </a:pathLst>
          </a:custGeom>
          <a:solidFill>
            <a:schemeClr val="bg1">
              <a:lumMod val="9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DF27B15A-7A07-4B69-BCFC-250C485D786E}"/>
              </a:ext>
            </a:extLst>
          </p:cNvPr>
          <p:cNvSpPr/>
          <p:nvPr/>
        </p:nvSpPr>
        <p:spPr>
          <a:xfrm rot="20902986">
            <a:off x="820113" y="-34475"/>
            <a:ext cx="8017118" cy="6789554"/>
          </a:xfrm>
          <a:custGeom>
            <a:avLst/>
            <a:gdLst>
              <a:gd name="connsiteX0" fmla="*/ 1833528 w 8017118"/>
              <a:gd name="connsiteY0" fmla="*/ 0 h 6789554"/>
              <a:gd name="connsiteX1" fmla="*/ 8017118 w 8017118"/>
              <a:gd name="connsiteY1" fmla="*/ 2962661 h 6789554"/>
              <a:gd name="connsiteX2" fmla="*/ 6183590 w 8017118"/>
              <a:gd name="connsiteY2" fmla="*/ 6789554 h 6789554"/>
              <a:gd name="connsiteX3" fmla="*/ 0 w 8017118"/>
              <a:gd name="connsiteY3" fmla="*/ 3826892 h 6789554"/>
              <a:gd name="connsiteX4" fmla="*/ 1833528 w 8017118"/>
              <a:gd name="connsiteY4" fmla="*/ 0 h 6789554"/>
              <a:gd name="connsiteX5" fmla="*/ 6525179 w 8017118"/>
              <a:gd name="connsiteY5" fmla="*/ 2348680 h 6789554"/>
              <a:gd name="connsiteX6" fmla="*/ 1832757 w 8017118"/>
              <a:gd name="connsiteY6" fmla="*/ 1753563 h 6789554"/>
              <a:gd name="connsiteX7" fmla="*/ 1491940 w 8017118"/>
              <a:gd name="connsiteY7" fmla="*/ 4440874 h 6789554"/>
              <a:gd name="connsiteX8" fmla="*/ 6184361 w 8017118"/>
              <a:gd name="connsiteY8" fmla="*/ 5035989 h 6789554"/>
              <a:gd name="connsiteX9" fmla="*/ 6525179 w 8017118"/>
              <a:gd name="connsiteY9" fmla="*/ 2348680 h 678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17118" h="6789554">
                <a:moveTo>
                  <a:pt x="1833528" y="0"/>
                </a:moveTo>
                <a:lnTo>
                  <a:pt x="8017118" y="2962661"/>
                </a:lnTo>
                <a:lnTo>
                  <a:pt x="6183590" y="6789554"/>
                </a:lnTo>
                <a:lnTo>
                  <a:pt x="0" y="3826892"/>
                </a:lnTo>
                <a:lnTo>
                  <a:pt x="1833528" y="0"/>
                </a:lnTo>
                <a:close/>
                <a:moveTo>
                  <a:pt x="6525179" y="2348680"/>
                </a:moveTo>
                <a:lnTo>
                  <a:pt x="1832757" y="1753563"/>
                </a:lnTo>
                <a:lnTo>
                  <a:pt x="1491940" y="4440874"/>
                </a:lnTo>
                <a:lnTo>
                  <a:pt x="6184361" y="5035989"/>
                </a:lnTo>
                <a:lnTo>
                  <a:pt x="6525179" y="234868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6CD84F1-AFF0-45E0-BF94-613A2D2BE8F5}"/>
              </a:ext>
            </a:extLst>
          </p:cNvPr>
          <p:cNvSpPr txBox="1"/>
          <p:nvPr/>
        </p:nvSpPr>
        <p:spPr>
          <a:xfrm>
            <a:off x="8625120" y="351819"/>
            <a:ext cx="33482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dirty="0">
                <a:latin typeface="Segoe Print" panose="02000600000000000000" pitchFamily="2" charset="0"/>
              </a:rPr>
              <a:t>Erasmus+</a:t>
            </a:r>
          </a:p>
          <a:p>
            <a:pPr algn="r"/>
            <a:r>
              <a:rPr lang="it-IT" sz="3000" dirty="0">
                <a:latin typeface="Segoe Print" panose="02000600000000000000" pitchFamily="2" charset="0"/>
              </a:rPr>
              <a:t>Call</a:t>
            </a:r>
          </a:p>
          <a:p>
            <a:pPr algn="r"/>
            <a:r>
              <a:rPr lang="it-IT" sz="3000" dirty="0">
                <a:latin typeface="Segoe Print" panose="02000600000000000000" pitchFamily="2" charset="0"/>
              </a:rPr>
              <a:t> 2024/25</a:t>
            </a:r>
          </a:p>
          <a:p>
            <a:pPr algn="r"/>
            <a:endParaRPr lang="it-IT" dirty="0">
              <a:latin typeface="Segoe Print" panose="02000600000000000000" pitchFamily="2" charset="0"/>
            </a:endParaRPr>
          </a:p>
          <a:p>
            <a:pPr algn="r"/>
            <a:r>
              <a:rPr lang="it-IT" sz="1600" dirty="0">
                <a:latin typeface="Segoe Print" panose="02000600000000000000" pitchFamily="2" charset="0"/>
              </a:rPr>
              <a:t>Informative meeting</a:t>
            </a:r>
          </a:p>
          <a:p>
            <a:pPr algn="r"/>
            <a:endParaRPr lang="it-IT" sz="1600" dirty="0">
              <a:latin typeface="Segoe Print" panose="02000600000000000000" pitchFamily="2" charset="0"/>
            </a:endParaRPr>
          </a:p>
          <a:p>
            <a:pPr algn="r"/>
            <a:r>
              <a:rPr lang="it-IT" sz="1600" dirty="0">
                <a:latin typeface="Segoe Print" panose="02000600000000000000" pitchFamily="2" charset="0"/>
              </a:rPr>
              <a:t>8th </a:t>
            </a:r>
            <a:r>
              <a:rPr lang="it-IT" sz="1600" dirty="0" err="1">
                <a:latin typeface="Segoe Print" panose="02000600000000000000" pitchFamily="2" charset="0"/>
              </a:rPr>
              <a:t>February</a:t>
            </a:r>
            <a:r>
              <a:rPr lang="it-IT" sz="1600" dirty="0">
                <a:latin typeface="Segoe Print" panose="02000600000000000000" pitchFamily="2" charset="0"/>
              </a:rPr>
              <a:t> 2024</a:t>
            </a:r>
          </a:p>
        </p:txBody>
      </p:sp>
      <p:pic>
        <p:nvPicPr>
          <p:cNvPr id="2050" name="Picture 2" descr="Programma Erasmus+ Università Vita-Salute San Raffaele">
            <a:extLst>
              <a:ext uri="{FF2B5EF4-FFF2-40B4-BE49-F238E27FC236}">
                <a16:creationId xmlns:a16="http://schemas.microsoft.com/office/drawing/2014/main" id="{D4F49425-AB11-4210-90F3-6F4403C5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5" y="17785"/>
            <a:ext cx="1596788" cy="4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270035E-F1E7-4C2C-BE89-E97A5133815D}"/>
              </a:ext>
            </a:extLst>
          </p:cNvPr>
          <p:cNvSpPr txBox="1"/>
          <p:nvPr/>
        </p:nvSpPr>
        <p:spPr>
          <a:xfrm>
            <a:off x="7430240" y="6458451"/>
            <a:ext cx="480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latin typeface="Bahnschrift SemiLight SemiConde" panose="020B0502040204020203" pitchFamily="34" charset="0"/>
              </a:rPr>
              <a:t>International </a:t>
            </a:r>
            <a:r>
              <a:rPr lang="it-IT" sz="1400" dirty="0" err="1">
                <a:latin typeface="Bahnschrift SemiLight SemiConde" panose="020B0502040204020203" pitchFamily="34" charset="0"/>
              </a:rPr>
              <a:t>Mobility</a:t>
            </a:r>
            <a:r>
              <a:rPr lang="it-IT" sz="1400" dirty="0">
                <a:latin typeface="Bahnschrift SemiLight SemiConde" panose="020B0502040204020203" pitchFamily="34" charset="0"/>
              </a:rPr>
              <a:t> and Promotion Office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B9708678-9C55-4CC4-A96D-761C2307ACC6}"/>
              </a:ext>
            </a:extLst>
          </p:cNvPr>
          <p:cNvSpPr/>
          <p:nvPr/>
        </p:nvSpPr>
        <p:spPr>
          <a:xfrm>
            <a:off x="10776053" y="3030546"/>
            <a:ext cx="756000" cy="756000"/>
          </a:xfrm>
          <a:prstGeom prst="ellipse">
            <a:avLst/>
          </a:prstGeom>
          <a:solidFill>
            <a:srgbClr val="03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D357F4A-603C-4FCE-866D-3C42F53CF913}"/>
              </a:ext>
            </a:extLst>
          </p:cNvPr>
          <p:cNvSpPr/>
          <p:nvPr/>
        </p:nvSpPr>
        <p:spPr>
          <a:xfrm>
            <a:off x="10776053" y="3992682"/>
            <a:ext cx="756000" cy="756000"/>
          </a:xfrm>
          <a:prstGeom prst="ellipse">
            <a:avLst/>
          </a:prstGeom>
          <a:solidFill>
            <a:srgbClr val="03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89E10EC-BDA4-4693-AB5B-9116634B7AB6}"/>
              </a:ext>
            </a:extLst>
          </p:cNvPr>
          <p:cNvSpPr/>
          <p:nvPr/>
        </p:nvSpPr>
        <p:spPr>
          <a:xfrm>
            <a:off x="10776053" y="4997955"/>
            <a:ext cx="756000" cy="756000"/>
          </a:xfrm>
          <a:prstGeom prst="ellipse">
            <a:avLst/>
          </a:prstGeom>
          <a:solidFill>
            <a:srgbClr val="03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Elemento grafico 27" descr="Invia">
            <a:extLst>
              <a:ext uri="{FF2B5EF4-FFF2-40B4-BE49-F238E27FC236}">
                <a16:creationId xmlns:a16="http://schemas.microsoft.com/office/drawing/2014/main" id="{0A5BA001-83D9-451E-A694-B73BA891D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6053" y="3091748"/>
            <a:ext cx="640169" cy="640169"/>
          </a:xfrm>
          <a:prstGeom prst="rect">
            <a:avLst/>
          </a:prstGeom>
        </p:spPr>
      </p:pic>
      <p:pic>
        <p:nvPicPr>
          <p:cNvPr id="30" name="Elemento grafico 29" descr="Insegnante">
            <a:extLst>
              <a:ext uri="{FF2B5EF4-FFF2-40B4-BE49-F238E27FC236}">
                <a16:creationId xmlns:a16="http://schemas.microsoft.com/office/drawing/2014/main" id="{EBD71063-FD63-4EB9-968D-DF4BC40D5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6176" y="4078201"/>
            <a:ext cx="570046" cy="570046"/>
          </a:xfrm>
          <a:prstGeom prst="rect">
            <a:avLst/>
          </a:prstGeom>
        </p:spPr>
      </p:pic>
      <p:pic>
        <p:nvPicPr>
          <p:cNvPr id="32" name="Elemento grafico 31" descr="Danza">
            <a:extLst>
              <a:ext uri="{FF2B5EF4-FFF2-40B4-BE49-F238E27FC236}">
                <a16:creationId xmlns:a16="http://schemas.microsoft.com/office/drawing/2014/main" id="{E345D6F2-2BE1-42F0-8D0C-DA7E15BDB3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9454" y="5056134"/>
            <a:ext cx="669198" cy="669198"/>
          </a:xfrm>
          <a:prstGeom prst="rect">
            <a:avLst/>
          </a:prstGeom>
        </p:spPr>
      </p:pic>
      <p:pic>
        <p:nvPicPr>
          <p:cNvPr id="2052" name="Picture 4" descr="UniMi Università degli studi di Milano Statale - UnidTest">
            <a:extLst>
              <a:ext uri="{FF2B5EF4-FFF2-40B4-BE49-F238E27FC236}">
                <a16:creationId xmlns:a16="http://schemas.microsoft.com/office/drawing/2014/main" id="{E105516B-0317-4785-91F0-CFAB618A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" y="6549254"/>
            <a:ext cx="921488" cy="3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7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7664E6-3643-4283-8B34-B69216BC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7" y="1906199"/>
            <a:ext cx="5636842" cy="21953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latin typeface="Trebuchet MS" panose="020B0603020202020204" pitchFamily="34" charset="0"/>
              </a:rPr>
              <a:t>Self-certification of</a:t>
            </a:r>
            <a:br>
              <a:rPr lang="en-US" sz="4000" dirty="0">
                <a:latin typeface="Trebuchet MS" panose="020B0603020202020204" pitchFamily="34" charset="0"/>
              </a:rPr>
            </a:br>
            <a:r>
              <a:rPr lang="en-US" sz="4000" dirty="0">
                <a:latin typeface="Trebuchet MS" panose="020B0603020202020204" pitchFamily="34" charset="0"/>
              </a:rPr>
              <a:t>language knowledge (Form 2)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7C1BFB-6071-4306-BD5B-C752E5FB727D}"/>
              </a:ext>
            </a:extLst>
          </p:cNvPr>
          <p:cNvSpPr txBox="1"/>
          <p:nvPr/>
        </p:nvSpPr>
        <p:spPr>
          <a:xfrm>
            <a:off x="323089" y="4713827"/>
            <a:ext cx="426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Bradley Hand ITC" panose="03070402050302030203" pitchFamily="66" charset="0"/>
              </a:rPr>
              <a:t>Only for Mediation, Veterinary, Languages + enrolled in an English-taught degree course</a:t>
            </a:r>
            <a:endParaRPr lang="it-IT" sz="2000" dirty="0">
              <a:latin typeface="Bradley Hand ITC" panose="03070402050302030203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12AA82-774F-496E-B139-BAC89DFD3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93" y="1193293"/>
            <a:ext cx="6964784" cy="48482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551769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33BD98-9700-4E0D-818D-1FDAAA5A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51" y="574522"/>
            <a:ext cx="6692827" cy="38926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6600" kern="1200" dirty="0">
                <a:solidFill>
                  <a:schemeClr val="tx1"/>
                </a:solidFill>
                <a:latin typeface="Trebuchet MS" panose="020B0603020202020204" pitchFamily="34" charset="0"/>
              </a:rPr>
              <a:t>Learning Agreement </a:t>
            </a:r>
            <a:r>
              <a:rPr lang="it-IT" sz="6600" kern="12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proposal</a:t>
            </a:r>
            <a:r>
              <a:rPr lang="it-IT" sz="6600" kern="12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6600" kern="1200" dirty="0">
                <a:solidFill>
                  <a:schemeClr val="tx1"/>
                </a:solidFill>
                <a:latin typeface="Trebuchet MS" panose="020B0603020202020204" pitchFamily="34" charset="0"/>
              </a:rPr>
              <a:t>(Form 1)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F9C386-C633-47C8-85E2-239964926DA6}"/>
              </a:ext>
            </a:extLst>
          </p:cNvPr>
          <p:cNvSpPr txBox="1"/>
          <p:nvPr/>
        </p:nvSpPr>
        <p:spPr>
          <a:xfrm>
            <a:off x="452851" y="4672381"/>
            <a:ext cx="5828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 ITC" panose="03070402050302030203" pitchFamily="66" charset="0"/>
              </a:rPr>
              <a:t>Activities to be carried out abroad and motivations</a:t>
            </a:r>
          </a:p>
          <a:p>
            <a:endParaRPr lang="en-US" sz="2000" dirty="0">
              <a:latin typeface="Bradley Hand ITC" panose="03070402050302030203" pitchFamily="66" charset="0"/>
            </a:endParaRPr>
          </a:p>
          <a:p>
            <a:r>
              <a:rPr lang="en-US" sz="2000" dirty="0">
                <a:latin typeface="Bradley Hand ITC" panose="03070402050302030203" pitchFamily="66" charset="0"/>
              </a:rPr>
              <a:t>1 academic year: (about) 60 credits</a:t>
            </a:r>
          </a:p>
          <a:p>
            <a:r>
              <a:rPr lang="en-US" sz="2000" dirty="0">
                <a:latin typeface="Bradley Hand ITC" panose="03070402050302030203" pitchFamily="66" charset="0"/>
              </a:rPr>
              <a:t>1 semester: 30 credits</a:t>
            </a:r>
          </a:p>
          <a:p>
            <a:r>
              <a:rPr lang="en-US" sz="2000" dirty="0">
                <a:latin typeface="Bradley Hand ITC" panose="03070402050302030203" pitchFamily="66" charset="0"/>
              </a:rPr>
              <a:t>1 semester: 20 credits</a:t>
            </a:r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B1AA0B-0D3B-4F7F-97B9-630ABD7C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24" y="182553"/>
            <a:ext cx="4518209" cy="64928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975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053DAE-2222-4450-A20A-30A56F9B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CV AND PREVIOUS CAREER (in </a:t>
            </a:r>
            <a:r>
              <a:rPr lang="en-US" sz="3800" dirty="0"/>
              <a:t>one document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Segnaposto contenuto 4" descr="Elenco">
            <a:extLst>
              <a:ext uri="{FF2B5EF4-FFF2-40B4-BE49-F238E27FC236}">
                <a16:creationId xmlns:a16="http://schemas.microsoft.com/office/drawing/2014/main" id="{4D7E31DF-6356-44F3-B628-67C7F09F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57" y="1700588"/>
            <a:ext cx="3533985" cy="353398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865B4FF-617D-4700-930B-8721AFAD93AD}"/>
              </a:ext>
            </a:extLst>
          </p:cNvPr>
          <p:cNvSpPr txBox="1">
            <a:spLocks/>
          </p:cNvSpPr>
          <p:nvPr/>
        </p:nvSpPr>
        <p:spPr>
          <a:xfrm>
            <a:off x="5255259" y="2998278"/>
            <a:ext cx="4664595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Bachelor’s student? </a:t>
            </a:r>
            <a:r>
              <a:rPr lang="en-US" sz="200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download self-certification of Bachelor’s career from UNIMIA.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Master’s student/student from another University?  download self-certification of Master’s career from UNIMIA + proof of previous studies with final degree mark (from UNIMIA if the student is a Unimi graduate)</a:t>
            </a:r>
            <a:endParaRPr lang="en-US" sz="2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4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1F28A6-E71C-4568-A40E-4FEA0DC2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935" y="2205012"/>
            <a:ext cx="3245797" cy="685168"/>
          </a:xfrm>
          <a:prstGeom prst="rect">
            <a:avLst/>
          </a:prstGeom>
          <a:ln>
            <a:solidFill>
              <a:srgbClr val="03A1D0"/>
            </a:solidFill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240D16A-7FDA-4BBF-8F68-80A54AB32D18}"/>
              </a:ext>
            </a:extLst>
          </p:cNvPr>
          <p:cNvSpPr txBox="1">
            <a:spLocks/>
          </p:cNvSpPr>
          <p:nvPr/>
        </p:nvSpPr>
        <p:spPr>
          <a:xfrm>
            <a:off x="1078149" y="1740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WHERE TO APPLY</a:t>
            </a:r>
          </a:p>
        </p:txBody>
      </p:sp>
      <p:pic>
        <p:nvPicPr>
          <p:cNvPr id="7" name="Immagine 6">
            <a:hlinkClick r:id="rId3"/>
            <a:extLst>
              <a:ext uri="{FF2B5EF4-FFF2-40B4-BE49-F238E27FC236}">
                <a16:creationId xmlns:a16="http://schemas.microsoft.com/office/drawing/2014/main" id="{321E7DB3-CD9B-4FE1-A1AA-1E7A5ED87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934" y="1621972"/>
            <a:ext cx="7737521" cy="369379"/>
          </a:xfrm>
          <a:prstGeom prst="rect">
            <a:avLst/>
          </a:prstGeom>
          <a:ln>
            <a:solidFill>
              <a:srgbClr val="03A1D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D6E7D28-3109-44D2-9602-3E7BAAF4F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34" y="3103841"/>
            <a:ext cx="8787211" cy="3435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FFCFE7CA-79DE-47FE-A2B1-520CE3F4D88B}"/>
              </a:ext>
            </a:extLst>
          </p:cNvPr>
          <p:cNvSpPr/>
          <p:nvPr/>
        </p:nvSpPr>
        <p:spPr>
          <a:xfrm rot="3016249">
            <a:off x="9691247" y="1779255"/>
            <a:ext cx="921311" cy="2649172"/>
          </a:xfrm>
          <a:prstGeom prst="downArrow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08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4EC984-E22D-4A3F-A550-0039606E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4" y="73419"/>
            <a:ext cx="7628296" cy="1461778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Trebuchet MS" panose="020B0603020202020204" pitchFamily="34" charset="0"/>
              </a:rPr>
              <a:t>SELECTION PROCEDURE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FAEC21-8CB1-48D7-A110-5F1B9131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74" y="1726163"/>
            <a:ext cx="5524075" cy="48892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600" b="1" dirty="0">
                <a:latin typeface="Trebuchet MS" panose="020B0603020202020204" pitchFamily="34" charset="0"/>
              </a:rPr>
              <a:t>TOTAL SCORE </a:t>
            </a:r>
          </a:p>
          <a:p>
            <a:pPr marL="0" indent="0" algn="ctr">
              <a:buNone/>
            </a:pPr>
            <a:r>
              <a:rPr lang="it-IT" sz="3600" b="1" dirty="0">
                <a:latin typeface="Trebuchet MS" panose="020B0603020202020204" pitchFamily="34" charset="0"/>
              </a:rPr>
              <a:t>(Max. 30 points)</a:t>
            </a:r>
          </a:p>
          <a:p>
            <a:pPr marL="0" indent="0" algn="ctr">
              <a:buNone/>
            </a:pPr>
            <a:endParaRPr lang="it-IT" sz="7100" dirty="0">
              <a:latin typeface="Trebuchet MS" panose="020B0603020202020204" pitchFamily="34" charset="0"/>
            </a:endParaRPr>
          </a:p>
          <a:p>
            <a:pPr marL="514350" indent="-514350" algn="ctr">
              <a:lnSpc>
                <a:spcPct val="110000"/>
              </a:lnSpc>
              <a:buFont typeface="+mj-lt"/>
              <a:buAutoNum type="arabicPeriod"/>
            </a:pPr>
            <a:r>
              <a:rPr lang="it-IT" i="1" dirty="0" err="1">
                <a:latin typeface="Trebuchet MS" panose="020B0603020202020204" pitchFamily="34" charset="0"/>
              </a:rPr>
              <a:t>Application’s</a:t>
            </a:r>
            <a:r>
              <a:rPr lang="it-IT" i="1" dirty="0">
                <a:latin typeface="Trebuchet MS" panose="020B0603020202020204" pitchFamily="34" charset="0"/>
              </a:rPr>
              <a:t> evaluation (with </a:t>
            </a:r>
            <a:r>
              <a:rPr lang="it-IT" i="1" dirty="0" err="1">
                <a:latin typeface="Trebuchet MS" panose="020B0603020202020204" pitchFamily="34" charset="0"/>
              </a:rPr>
              <a:t>oral</a:t>
            </a:r>
            <a:r>
              <a:rPr lang="it-IT" i="1" dirty="0">
                <a:latin typeface="Trebuchet MS" panose="020B0603020202020204" pitchFamily="34" charset="0"/>
              </a:rPr>
              <a:t> interview, </a:t>
            </a:r>
            <a:r>
              <a:rPr lang="it-IT" i="1" dirty="0" err="1">
                <a:latin typeface="Trebuchet MS" panose="020B0603020202020204" pitchFamily="34" charset="0"/>
              </a:rPr>
              <a:t>when</a:t>
            </a:r>
            <a:r>
              <a:rPr lang="it-IT" i="1" dirty="0">
                <a:latin typeface="Trebuchet MS" panose="020B0603020202020204" pitchFamily="34" charset="0"/>
              </a:rPr>
              <a:t> </a:t>
            </a:r>
            <a:r>
              <a:rPr lang="it-IT" i="1" dirty="0" err="1">
                <a:latin typeface="Trebuchet MS" panose="020B0603020202020204" pitchFamily="34" charset="0"/>
              </a:rPr>
              <a:t>required</a:t>
            </a:r>
            <a:r>
              <a:rPr lang="it-IT" i="1" dirty="0">
                <a:latin typeface="Trebuchet MS" panose="020B0603020202020204" pitchFamily="34" charset="0"/>
              </a:rPr>
              <a:t>)</a:t>
            </a:r>
          </a:p>
          <a:p>
            <a:pPr marL="514350" indent="-514350" algn="ctr">
              <a:lnSpc>
                <a:spcPct val="110000"/>
              </a:lnSpc>
              <a:buFont typeface="+mj-lt"/>
              <a:buAutoNum type="arabicPeriod"/>
            </a:pPr>
            <a:endParaRPr lang="it-IT" i="1" dirty="0">
              <a:latin typeface="Trebuchet MS" panose="020B0603020202020204" pitchFamily="34" charset="0"/>
            </a:endParaRPr>
          </a:p>
          <a:p>
            <a:pPr marL="514350" indent="-514350" algn="ctr">
              <a:lnSpc>
                <a:spcPct val="110000"/>
              </a:lnSpc>
              <a:buFont typeface="+mj-lt"/>
              <a:buAutoNum type="arabicPeriod"/>
            </a:pPr>
            <a:r>
              <a:rPr lang="it-IT" i="1" dirty="0">
                <a:latin typeface="Trebuchet MS" panose="020B0603020202020204" pitchFamily="34" charset="0"/>
              </a:rPr>
              <a:t>Erasmus index</a:t>
            </a:r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lemento grafico 4" descr="Podio">
            <a:extLst>
              <a:ext uri="{FF2B5EF4-FFF2-40B4-BE49-F238E27FC236}">
                <a16:creationId xmlns:a16="http://schemas.microsoft.com/office/drawing/2014/main" id="{3655B48B-2246-4A38-9767-C9F0AF45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sp>
        <p:nvSpPr>
          <p:cNvPr id="4" name="Segno di addizione 3">
            <a:extLst>
              <a:ext uri="{FF2B5EF4-FFF2-40B4-BE49-F238E27FC236}">
                <a16:creationId xmlns:a16="http://schemas.microsoft.com/office/drawing/2014/main" id="{8166ECCA-BCD0-44F8-9EBD-ADE86D424494}"/>
              </a:ext>
            </a:extLst>
          </p:cNvPr>
          <p:cNvSpPr/>
          <p:nvPr/>
        </p:nvSpPr>
        <p:spPr>
          <a:xfrm>
            <a:off x="3012884" y="5269537"/>
            <a:ext cx="559293" cy="603681"/>
          </a:xfrm>
          <a:prstGeom prst="mathPlus">
            <a:avLst/>
          </a:prstGeom>
          <a:solidFill>
            <a:srgbClr val="03A1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Uguale a 5">
            <a:extLst>
              <a:ext uri="{FF2B5EF4-FFF2-40B4-BE49-F238E27FC236}">
                <a16:creationId xmlns:a16="http://schemas.microsoft.com/office/drawing/2014/main" id="{AAE09A57-0069-454A-BCC9-CBCB177E77B4}"/>
              </a:ext>
            </a:extLst>
          </p:cNvPr>
          <p:cNvSpPr/>
          <p:nvPr/>
        </p:nvSpPr>
        <p:spPr>
          <a:xfrm>
            <a:off x="2861963" y="2956264"/>
            <a:ext cx="861134" cy="472736"/>
          </a:xfrm>
          <a:prstGeom prst="mathEqual">
            <a:avLst/>
          </a:prstGeom>
          <a:solidFill>
            <a:srgbClr val="03A1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780A72-3505-4AFD-91A2-B71FE53A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it-IT" sz="4800" dirty="0">
                <a:latin typeface="Trebuchet MS" panose="020B0603020202020204" pitchFamily="34" charset="0"/>
              </a:rPr>
              <a:t>1. APPLICATION EVALUATION</a:t>
            </a:r>
            <a:endParaRPr lang="it-IT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725544E-9F1B-4F83-5543-0F8EDA902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221845"/>
              </p:ext>
            </p:extLst>
          </p:nvPr>
        </p:nvGraphicFramePr>
        <p:xfrm>
          <a:off x="904602" y="2560322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37290A-BBEC-4546-82CE-436EB12D475A}"/>
              </a:ext>
            </a:extLst>
          </p:cNvPr>
          <p:cNvSpPr txBox="1"/>
          <p:nvPr/>
        </p:nvSpPr>
        <p:spPr>
          <a:xfrm>
            <a:off x="685801" y="5682634"/>
            <a:ext cx="1081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Min. 3 points - Max. 15 points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14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030B6-4319-4835-A662-3BFFB666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it-IT" dirty="0">
                <a:latin typeface="Trebuchet MS" panose="020B0603020202020204" pitchFamily="34" charset="0"/>
              </a:rPr>
              <a:t>Erasmus Index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 descr="Matematica">
            <a:extLst>
              <a:ext uri="{FF2B5EF4-FFF2-40B4-BE49-F238E27FC236}">
                <a16:creationId xmlns:a16="http://schemas.microsoft.com/office/drawing/2014/main" id="{29CE8FA0-0B1B-4D55-BED2-4ADF50A7E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625" y="3346635"/>
            <a:ext cx="2563322" cy="256332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B060FC-D7F7-4BF0-A0BA-235AB7A4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749" y="2629862"/>
            <a:ext cx="7249887" cy="392620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 err="1">
                <a:latin typeface="Trebuchet MS" panose="020B0603020202020204" pitchFamily="34" charset="0"/>
              </a:rPr>
              <a:t>Number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calculated</a:t>
            </a:r>
            <a:r>
              <a:rPr lang="it-IT" dirty="0">
                <a:latin typeface="Trebuchet MS" panose="020B0603020202020204" pitchFamily="34" charset="0"/>
              </a:rPr>
              <a:t> with </a:t>
            </a:r>
            <a:r>
              <a:rPr lang="it-IT" dirty="0" err="1">
                <a:latin typeface="Trebuchet MS" panose="020B0603020202020204" pitchFamily="34" charset="0"/>
              </a:rPr>
              <a:t>reference</a:t>
            </a:r>
            <a:r>
              <a:rPr lang="it-IT" dirty="0">
                <a:latin typeface="Trebuchet MS" panose="020B0603020202020204" pitchFamily="34" charset="0"/>
              </a:rPr>
              <a:t> to the </a:t>
            </a:r>
            <a:r>
              <a:rPr lang="it-IT" dirty="0" err="1">
                <a:latin typeface="Trebuchet MS" panose="020B0603020202020204" pitchFamily="34" charset="0"/>
              </a:rPr>
              <a:t>year</a:t>
            </a:r>
            <a:r>
              <a:rPr lang="it-IT" dirty="0">
                <a:latin typeface="Trebuchet MS" panose="020B0603020202020204" pitchFamily="34" charset="0"/>
              </a:rPr>
              <a:t> of </a:t>
            </a:r>
            <a:r>
              <a:rPr lang="it-IT" dirty="0" err="1">
                <a:latin typeface="Trebuchet MS" panose="020B0603020202020204" pitchFamily="34" charset="0"/>
              </a:rPr>
              <a:t>enrollment</a:t>
            </a:r>
            <a:r>
              <a:rPr lang="it-IT" dirty="0">
                <a:latin typeface="Trebuchet MS" panose="020B0603020202020204" pitchFamily="34" charset="0"/>
              </a:rPr>
              <a:t>, the </a:t>
            </a:r>
            <a:r>
              <a:rPr lang="it-IT" b="1" dirty="0">
                <a:latin typeface="Trebuchet MS" panose="020B0603020202020204" pitchFamily="34" charset="0"/>
              </a:rPr>
              <a:t>GPA</a:t>
            </a:r>
            <a:r>
              <a:rPr lang="it-IT" dirty="0">
                <a:latin typeface="Trebuchet MS" panose="020B0603020202020204" pitchFamily="34" charset="0"/>
              </a:rPr>
              <a:t> and the </a:t>
            </a:r>
            <a:r>
              <a:rPr lang="it-IT" b="1" dirty="0" err="1">
                <a:latin typeface="Trebuchet MS" panose="020B0603020202020204" pitchFamily="34" charset="0"/>
              </a:rPr>
              <a:t>credits</a:t>
            </a:r>
            <a:r>
              <a:rPr lang="it-IT" b="1" dirty="0">
                <a:latin typeface="Trebuchet MS" panose="020B0603020202020204" pitchFamily="34" charset="0"/>
              </a:rPr>
              <a:t> </a:t>
            </a:r>
            <a:r>
              <a:rPr lang="it-IT" b="1" dirty="0" err="1">
                <a:latin typeface="Trebuchet MS" panose="020B0603020202020204" pitchFamily="34" charset="0"/>
              </a:rPr>
              <a:t>obtained</a:t>
            </a:r>
            <a:r>
              <a:rPr lang="it-IT" b="1" dirty="0">
                <a:latin typeface="Trebuchet MS" panose="020B0603020202020204" pitchFamily="34" charset="0"/>
              </a:rPr>
              <a:t> so far</a:t>
            </a:r>
            <a:br>
              <a:rPr lang="it-IT" b="1" dirty="0">
                <a:latin typeface="Trebuchet MS" panose="020B0603020202020204" pitchFamily="34" charset="0"/>
              </a:rPr>
            </a:br>
            <a:endParaRPr lang="it-IT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it-IT" dirty="0" err="1">
                <a:latin typeface="Trebuchet MS" panose="020B0603020202020204" pitchFamily="34" charset="0"/>
              </a:rPr>
              <a:t>Only</a:t>
            </a:r>
            <a:r>
              <a:rPr lang="it-IT" dirty="0">
                <a:latin typeface="Trebuchet MS" panose="020B0603020202020204" pitchFamily="34" charset="0"/>
              </a:rPr>
              <a:t> the </a:t>
            </a:r>
            <a:r>
              <a:rPr lang="it-IT" dirty="0" err="1">
                <a:latin typeface="Trebuchet MS" panose="020B0603020202020204" pitchFamily="34" charset="0"/>
              </a:rPr>
              <a:t>exams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b="1" dirty="0">
                <a:latin typeface="Trebuchet MS" panose="020B0603020202020204" pitchFamily="34" charset="0"/>
              </a:rPr>
              <a:t>taken and </a:t>
            </a:r>
            <a:r>
              <a:rPr lang="it-IT" b="1" dirty="0" err="1">
                <a:latin typeface="Trebuchet MS" panose="020B0603020202020204" pitchFamily="34" charset="0"/>
              </a:rPr>
              <a:t>registered</a:t>
            </a:r>
            <a:r>
              <a:rPr lang="it-IT" b="1" dirty="0">
                <a:latin typeface="Trebuchet MS" panose="020B0603020202020204" pitchFamily="34" charset="0"/>
              </a:rPr>
              <a:t> </a:t>
            </a:r>
            <a:r>
              <a:rPr lang="it-IT" dirty="0">
                <a:latin typeface="Trebuchet MS" panose="020B0603020202020204" pitchFamily="34" charset="0"/>
              </a:rPr>
              <a:t>on </a:t>
            </a:r>
            <a:r>
              <a:rPr lang="it-IT" dirty="0" err="1">
                <a:latin typeface="Trebuchet MS" panose="020B0603020202020204" pitchFamily="34" charset="0"/>
              </a:rPr>
              <a:t>your</a:t>
            </a:r>
            <a:r>
              <a:rPr lang="it-IT" dirty="0">
                <a:latin typeface="Trebuchet MS" panose="020B0603020202020204" pitchFamily="34" charset="0"/>
              </a:rPr>
              <a:t> career </a:t>
            </a:r>
            <a:r>
              <a:rPr lang="it-IT" dirty="0" err="1">
                <a:latin typeface="Trebuchet MS" panose="020B0603020202020204" pitchFamily="34" charset="0"/>
              </a:rPr>
              <a:t>before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b="1" dirty="0">
                <a:highlight>
                  <a:srgbClr val="FFFF00"/>
                </a:highlight>
                <a:latin typeface="Trebuchet MS" panose="020B0603020202020204" pitchFamily="34" charset="0"/>
              </a:rPr>
              <a:t>29/02/2024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will</a:t>
            </a:r>
            <a:r>
              <a:rPr lang="it-IT" dirty="0">
                <a:latin typeface="Trebuchet MS" panose="020B0603020202020204" pitchFamily="34" charset="0"/>
              </a:rPr>
              <a:t> be </a:t>
            </a:r>
            <a:r>
              <a:rPr lang="it-IT" dirty="0" err="1">
                <a:latin typeface="Trebuchet MS" panose="020B0603020202020204" pitchFamily="34" charset="0"/>
              </a:rPr>
              <a:t>considered</a:t>
            </a:r>
            <a:r>
              <a:rPr lang="it-IT" dirty="0">
                <a:latin typeface="Trebuchet MS" panose="020B0603020202020204" pitchFamily="34" charset="0"/>
              </a:rPr>
              <a:t>. PARTIAL EXAMS </a:t>
            </a:r>
            <a:r>
              <a:rPr lang="it-IT" dirty="0" err="1">
                <a:latin typeface="Trebuchet MS" panose="020B0603020202020204" pitchFamily="34" charset="0"/>
              </a:rPr>
              <a:t>cannot</a:t>
            </a:r>
            <a:r>
              <a:rPr lang="it-IT" dirty="0">
                <a:latin typeface="Trebuchet MS" panose="020B0603020202020204" pitchFamily="34" charset="0"/>
              </a:rPr>
              <a:t> be </a:t>
            </a:r>
            <a:r>
              <a:rPr lang="it-IT" dirty="0" err="1">
                <a:latin typeface="Trebuchet MS" panose="020B0603020202020204" pitchFamily="34" charset="0"/>
              </a:rPr>
              <a:t>included</a:t>
            </a:r>
            <a:r>
              <a:rPr lang="it-IT" dirty="0">
                <a:latin typeface="Trebuchet MS" panose="020B0603020202020204" pitchFamily="34" charset="0"/>
              </a:rPr>
              <a:t>!</a:t>
            </a:r>
          </a:p>
          <a:p>
            <a:pPr marL="0" indent="0" algn="just"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it-IT" dirty="0">
                <a:latin typeface="Trebuchet MS" panose="020B0603020202020204" pitchFamily="34" charset="0"/>
              </a:rPr>
              <a:t>The Erasmus Index </a:t>
            </a:r>
            <a:r>
              <a:rPr lang="it-IT" dirty="0" err="1">
                <a:latin typeface="Trebuchet MS" panose="020B0603020202020204" pitchFamily="34" charset="0"/>
              </a:rPr>
              <a:t>will</a:t>
            </a:r>
            <a:r>
              <a:rPr lang="it-IT" dirty="0">
                <a:latin typeface="Trebuchet MS" panose="020B0603020202020204" pitchFamily="34" charset="0"/>
              </a:rPr>
              <a:t> be on a </a:t>
            </a:r>
            <a:r>
              <a:rPr lang="it-IT" b="1" dirty="0">
                <a:latin typeface="Trebuchet MS" panose="020B0603020202020204" pitchFamily="34" charset="0"/>
              </a:rPr>
              <a:t>15-point </a:t>
            </a:r>
            <a:r>
              <a:rPr lang="it-IT" b="1" dirty="0" err="1">
                <a:latin typeface="Trebuchet MS" panose="020B0603020202020204" pitchFamily="34" charset="0"/>
              </a:rPr>
              <a:t>basis</a:t>
            </a:r>
            <a:r>
              <a:rPr lang="it-IT" dirty="0">
                <a:latin typeface="Trebuchet MS" panose="020B06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533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8FBEED-589B-4191-94B6-59877147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92" y="597643"/>
            <a:ext cx="9984615" cy="1597228"/>
          </a:xfrm>
        </p:spPr>
        <p:txBody>
          <a:bodyPr>
            <a:normAutofit/>
          </a:bodyPr>
          <a:lstStyle/>
          <a:p>
            <a:r>
              <a:rPr lang="it-IT" sz="6000" dirty="0"/>
              <a:t>INTERVIEWS (</a:t>
            </a:r>
            <a:r>
              <a:rPr lang="it-IT" sz="6000" dirty="0" err="1"/>
              <a:t>when</a:t>
            </a:r>
            <a:r>
              <a:rPr lang="it-IT" sz="6000" dirty="0"/>
              <a:t> </a:t>
            </a:r>
            <a:r>
              <a:rPr lang="it-IT" sz="6000" dirty="0" err="1"/>
              <a:t>required</a:t>
            </a:r>
            <a:r>
              <a:rPr lang="it-IT" sz="6000" dirty="0"/>
              <a:t>)</a:t>
            </a:r>
          </a:p>
        </p:txBody>
      </p:sp>
      <p:pic>
        <p:nvPicPr>
          <p:cNvPr id="1026" name="Picture 2" descr="Cosa Dire A Un Colloquio Di Lavoro (E Cosa Non Dire Mai)">
            <a:extLst>
              <a:ext uri="{FF2B5EF4-FFF2-40B4-BE49-F238E27FC236}">
                <a16:creationId xmlns:a16="http://schemas.microsoft.com/office/drawing/2014/main" id="{D58DC6AC-E97B-4AE0-9281-3C8A42F6B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" b="2"/>
          <a:stretch/>
        </p:blipFill>
        <p:spPr bwMode="auto">
          <a:xfrm>
            <a:off x="754375" y="3011113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528ABC-3849-45D5-84DE-9C74426C1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305" y="2093595"/>
            <a:ext cx="6953340" cy="324453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2000" u="sng" dirty="0">
                <a:latin typeface="Trebuchet MS" panose="020B0603020202020204" pitchFamily="34" charset="0"/>
              </a:rPr>
              <a:t>The </a:t>
            </a:r>
            <a:r>
              <a:rPr lang="it-IT" sz="2000" u="sng" dirty="0" err="1">
                <a:latin typeface="Trebuchet MS" panose="020B0603020202020204" pitchFamily="34" charset="0"/>
              </a:rPr>
              <a:t>interviews</a:t>
            </a:r>
            <a:r>
              <a:rPr lang="it-IT" sz="2000" u="sng" dirty="0">
                <a:latin typeface="Trebuchet MS" panose="020B0603020202020204" pitchFamily="34" charset="0"/>
              </a:rPr>
              <a:t> </a:t>
            </a:r>
            <a:r>
              <a:rPr lang="it-IT" sz="2000" u="sng" dirty="0" err="1">
                <a:latin typeface="Trebuchet MS" panose="020B0603020202020204" pitchFamily="34" charset="0"/>
              </a:rPr>
              <a:t>will</a:t>
            </a:r>
            <a:r>
              <a:rPr lang="it-IT" sz="2000" u="sng" dirty="0">
                <a:latin typeface="Trebuchet MS" panose="020B0603020202020204" pitchFamily="34" charset="0"/>
              </a:rPr>
              <a:t> take place </a:t>
            </a:r>
            <a:r>
              <a:rPr lang="it-IT" sz="2000" u="sng" dirty="0" err="1">
                <a:latin typeface="Trebuchet MS" panose="020B0603020202020204" pitchFamily="34" charset="0"/>
              </a:rPr>
              <a:t>between</a:t>
            </a:r>
            <a:r>
              <a:rPr lang="it-IT" sz="2000" u="sng" dirty="0">
                <a:latin typeface="Trebuchet MS" panose="020B0603020202020204" pitchFamily="34" charset="0"/>
              </a:rPr>
              <a:t> March 11 and March 15, 2024.</a:t>
            </a:r>
            <a:endParaRPr lang="it-IT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Trebuchet MS" panose="020B0603020202020204" pitchFamily="34" charset="0"/>
              </a:rPr>
              <a:t>The date and place of the </a:t>
            </a:r>
            <a:r>
              <a:rPr lang="it-IT" sz="2000" dirty="0" err="1">
                <a:latin typeface="Trebuchet MS" panose="020B0603020202020204" pitchFamily="34" charset="0"/>
              </a:rPr>
              <a:t>interviews</a:t>
            </a:r>
            <a:r>
              <a:rPr lang="it-IT" sz="2000" dirty="0"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latin typeface="Trebuchet MS" panose="020B0603020202020204" pitchFamily="34" charset="0"/>
              </a:rPr>
              <a:t>will</a:t>
            </a:r>
            <a:r>
              <a:rPr lang="it-IT" sz="2000" dirty="0">
                <a:latin typeface="Trebuchet MS" panose="020B0603020202020204" pitchFamily="34" charset="0"/>
              </a:rPr>
              <a:t> be published with </a:t>
            </a:r>
            <a:r>
              <a:rPr lang="it-IT" sz="2000" dirty="0" err="1">
                <a:latin typeface="Trebuchet MS" panose="020B0603020202020204" pitchFamily="34" charset="0"/>
              </a:rPr>
              <a:t>at</a:t>
            </a:r>
            <a:r>
              <a:rPr lang="it-IT" sz="2000" dirty="0"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latin typeface="Trebuchet MS" panose="020B0603020202020204" pitchFamily="34" charset="0"/>
              </a:rPr>
              <a:t>least</a:t>
            </a:r>
            <a:r>
              <a:rPr lang="it-IT" sz="2000" dirty="0">
                <a:latin typeface="Trebuchet MS" panose="020B0603020202020204" pitchFamily="34" charset="0"/>
              </a:rPr>
              <a:t> 10 days notice on the page:</a:t>
            </a: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it-IT" sz="2000" dirty="0" err="1">
                <a:latin typeface="Trebuchet MS" panose="020B0603020202020204" pitchFamily="34" charset="0"/>
              </a:rPr>
              <a:t>Remind</a:t>
            </a:r>
            <a:r>
              <a:rPr lang="it-IT" sz="2000" dirty="0">
                <a:latin typeface="Trebuchet MS" panose="020B0603020202020204" pitchFamily="34" charset="0"/>
              </a:rPr>
              <a:t> to check </a:t>
            </a:r>
            <a:r>
              <a:rPr lang="it-IT" sz="2000" dirty="0" err="1">
                <a:latin typeface="Trebuchet MS" panose="020B0603020202020204" pitchFamily="34" charset="0"/>
              </a:rPr>
              <a:t>regularly</a:t>
            </a:r>
            <a:r>
              <a:rPr lang="it-IT" sz="2000" dirty="0"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latin typeface="Trebuchet MS" panose="020B0603020202020204" pitchFamily="34" charset="0"/>
              </a:rPr>
              <a:t>this</a:t>
            </a:r>
            <a:r>
              <a:rPr lang="it-IT" sz="2000" dirty="0">
                <a:latin typeface="Trebuchet MS" panose="020B0603020202020204" pitchFamily="34" charset="0"/>
              </a:rPr>
              <a:t> page.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E8C650-5692-4F64-A279-ED3474105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927" y="3482691"/>
            <a:ext cx="7432152" cy="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9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DD0B88-B684-4304-A0C2-01A967A1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3" y="853006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800" dirty="0">
                <a:latin typeface="Trebuchet MS" panose="020B0603020202020204" pitchFamily="34" charset="0"/>
              </a:rPr>
              <a:t>RESULTS</a:t>
            </a: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165C61-8C90-46F2-B2A9-9B0180C8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26" y="2471561"/>
            <a:ext cx="5118785" cy="33090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Trebuchet MS" panose="020B0603020202020204" pitchFamily="34" charset="0"/>
              </a:rPr>
              <a:t>Published by April 5th 2024 on the page:</a:t>
            </a: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Trebuchet MS" panose="020B0603020202020204" pitchFamily="34" charset="0"/>
              </a:rPr>
              <a:t>Within 5 days of the publication of the results, selected students can </a:t>
            </a:r>
            <a:r>
              <a:rPr lang="en-US" sz="2000" b="1" dirty="0">
                <a:latin typeface="Trebuchet MS" panose="020B0603020202020204" pitchFamily="34" charset="0"/>
              </a:rPr>
              <a:t>accept</a:t>
            </a:r>
            <a:r>
              <a:rPr lang="en-US" sz="2000" dirty="0">
                <a:latin typeface="Trebuchet MS" panose="020B0603020202020204" pitchFamily="34" charset="0"/>
              </a:rPr>
              <a:t> or </a:t>
            </a:r>
            <a:r>
              <a:rPr lang="en-US" sz="2000" b="1" dirty="0">
                <a:latin typeface="Trebuchet MS" panose="020B0603020202020204" pitchFamily="34" charset="0"/>
              </a:rPr>
              <a:t>waive</a:t>
            </a:r>
            <a:r>
              <a:rPr lang="en-US" sz="2000" dirty="0">
                <a:latin typeface="Trebuchet MS" panose="020B0603020202020204" pitchFamily="34" charset="0"/>
              </a:rPr>
              <a:t> their offered place within </a:t>
            </a:r>
            <a:r>
              <a:rPr lang="en-US" sz="2000" b="1" dirty="0">
                <a:latin typeface="Trebuchet MS" panose="020B0603020202020204" pitchFamily="34" charset="0"/>
              </a:rPr>
              <a:t>5 working days</a:t>
            </a:r>
            <a:r>
              <a:rPr lang="en-US" sz="2000" dirty="0">
                <a:latin typeface="Trebuchet MS" panose="020B0603020202020204" pitchFamily="34" charset="0"/>
              </a:rPr>
              <a:t> starting from the date following the </a:t>
            </a:r>
            <a:r>
              <a:rPr lang="en-US" sz="2000" dirty="0" err="1">
                <a:latin typeface="Trebuchet MS" panose="020B0603020202020204" pitchFamily="34" charset="0"/>
              </a:rPr>
              <a:t>the</a:t>
            </a:r>
            <a:r>
              <a:rPr lang="en-US" sz="2000" dirty="0">
                <a:latin typeface="Trebuchet MS" panose="020B0603020202020204" pitchFamily="34" charset="0"/>
              </a:rPr>
              <a:t> results through the following link: </a:t>
            </a:r>
            <a:r>
              <a:rPr lang="it-IT" sz="2000" dirty="0">
                <a:latin typeface="Trebuchet MS" panose="020B0603020202020204" pitchFamily="34" charset="0"/>
                <a:hlinkClick r:id="rId2"/>
              </a:rPr>
              <a:t>https://studente.unimi.it/erasmus-domanda/login</a:t>
            </a:r>
            <a:endParaRPr lang="it-IT" sz="2000" dirty="0">
              <a:latin typeface="Trebuchet MS" panose="020B0603020202020204" pitchFamily="34" charset="0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Positive Reinforcement &amp; Employee Appreciation - How to Respond?">
            <a:extLst>
              <a:ext uri="{FF2B5EF4-FFF2-40B4-BE49-F238E27FC236}">
                <a16:creationId xmlns:a16="http://schemas.microsoft.com/office/drawing/2014/main" id="{9AFE48D9-EAB3-4AF2-BE71-C4DF574A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097">
            <a:off x="6915456" y="1751039"/>
            <a:ext cx="4205289" cy="38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54284E-B3A7-4B05-A37D-53B501DC6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90" y="3136490"/>
            <a:ext cx="5376458" cy="1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4A3937-8164-45A8-9D50-293C7DE9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910" y="254219"/>
            <a:ext cx="5845571" cy="1638377"/>
          </a:xfrm>
        </p:spPr>
        <p:txBody>
          <a:bodyPr anchor="b">
            <a:normAutofit/>
          </a:bodyPr>
          <a:lstStyle/>
          <a:p>
            <a:r>
              <a:rPr lang="it-IT" sz="4800" dirty="0">
                <a:latin typeface="Trebuchet MS" panose="020B0603020202020204" pitchFamily="34" charset="0"/>
              </a:rPr>
              <a:t>REPLACEMENTS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lemento grafico 4" descr="Freccia, curva oraria">
            <a:extLst>
              <a:ext uri="{FF2B5EF4-FFF2-40B4-BE49-F238E27FC236}">
                <a16:creationId xmlns:a16="http://schemas.microsoft.com/office/drawing/2014/main" id="{5792C30A-4324-436B-9412-546DEB0B5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91085">
            <a:off x="535110" y="1186882"/>
            <a:ext cx="4235516" cy="423551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0B4454-F368-4ED5-B508-4F3BA28E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478" y="1892597"/>
            <a:ext cx="6611416" cy="4013126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en-AU" sz="1800" dirty="0">
                <a:latin typeface="Trebuchet MS" panose="020B0603020202020204" pitchFamily="34" charset="0"/>
              </a:rPr>
              <a:t>Vacant </a:t>
            </a:r>
            <a:r>
              <a:rPr lang="en-GB" sz="1800" dirty="0">
                <a:latin typeface="Trebuchet MS" panose="020B0603020202020204" pitchFamily="34" charset="0"/>
              </a:rPr>
              <a:t>Eligible students who were not selected for any destination will be put on the waitlist for each destination they were eligible for. </a:t>
            </a:r>
            <a:endParaRPr lang="it-IT" sz="1800" dirty="0">
              <a:latin typeface="Trebuchet MS" panose="020B0603020202020204" pitchFamily="34" charset="0"/>
            </a:endParaRPr>
          </a:p>
          <a:p>
            <a:pPr algn="just"/>
            <a:r>
              <a:rPr lang="en-GB" sz="1800" dirty="0">
                <a:latin typeface="Trebuchet MS" panose="020B0603020202020204" pitchFamily="34" charset="0"/>
              </a:rPr>
              <a:t>After the first window for acceptance is closed, the online platform will generate a new ranking, reassigning any vacant places to eligible students on the waitlist. Students, summoned by ranking order, may choose whether to accept or waive a vacant destination within the second acceptance window. The students will be informed of the dates of this second acceptance window. </a:t>
            </a:r>
            <a:endParaRPr lang="en-AU" sz="1800" b="1" dirty="0">
              <a:latin typeface="Trebuchet MS" panose="020B0603020202020204" pitchFamily="34" charset="0"/>
            </a:endParaRPr>
          </a:p>
          <a:p>
            <a:pPr algn="just"/>
            <a:r>
              <a:rPr lang="it-IT" sz="1800" dirty="0">
                <a:latin typeface="Trebuchet MS" panose="020B0603020202020204" pitchFamily="34" charset="0"/>
              </a:rPr>
              <a:t>Students on the </a:t>
            </a:r>
            <a:r>
              <a:rPr lang="en-AU" sz="1800" dirty="0">
                <a:latin typeface="Trebuchet MS" panose="020B0603020202020204" pitchFamily="34" charset="0"/>
              </a:rPr>
              <a:t>waitlist</a:t>
            </a:r>
            <a:r>
              <a:rPr lang="it-IT" sz="1800" dirty="0">
                <a:latin typeface="Trebuchet MS" panose="020B0603020202020204" pitchFamily="34" charset="0"/>
              </a:rPr>
              <a:t> can be called </a:t>
            </a:r>
            <a:r>
              <a:rPr lang="it-IT" sz="1800" dirty="0" err="1">
                <a:latin typeface="Trebuchet MS" panose="020B0603020202020204" pitchFamily="34" charset="0"/>
              </a:rPr>
              <a:t>until</a:t>
            </a:r>
            <a:r>
              <a:rPr lang="it-IT" sz="1800" b="1" dirty="0">
                <a:latin typeface="Trebuchet MS" panose="020B0603020202020204" pitchFamily="34" charset="0"/>
              </a:rPr>
              <a:t> </a:t>
            </a:r>
            <a:r>
              <a:rPr lang="it-IT" sz="1800" b="1" dirty="0" err="1">
                <a:latin typeface="Trebuchet MS" panose="020B0603020202020204" pitchFamily="34" charset="0"/>
              </a:rPr>
              <a:t>July</a:t>
            </a:r>
            <a:r>
              <a:rPr lang="it-IT" sz="1800" b="1">
                <a:latin typeface="Trebuchet MS" panose="020B0603020202020204" pitchFamily="34" charset="0"/>
              </a:rPr>
              <a:t> 16, 2024</a:t>
            </a:r>
            <a:r>
              <a:rPr lang="it-IT" sz="1800">
                <a:latin typeface="Trebuchet MS" panose="020B0603020202020204" pitchFamily="34" charset="0"/>
              </a:rPr>
              <a:t>. </a:t>
            </a:r>
            <a:endParaRPr lang="it-IT" sz="1800" dirty="0">
              <a:latin typeface="Trebuchet MS" panose="020B0603020202020204" pitchFamily="34" charset="0"/>
            </a:endParaRPr>
          </a:p>
          <a:p>
            <a:pPr algn="just"/>
            <a:r>
              <a:rPr lang="it-IT" sz="1800" dirty="0" err="1">
                <a:latin typeface="Trebuchet MS" panose="020B0603020202020204" pitchFamily="34" charset="0"/>
              </a:rPr>
              <a:t>Selected</a:t>
            </a:r>
            <a:r>
              <a:rPr lang="it-IT" sz="1800" dirty="0">
                <a:latin typeface="Trebuchet MS" panose="020B0603020202020204" pitchFamily="34" charset="0"/>
              </a:rPr>
              <a:t> </a:t>
            </a:r>
            <a:r>
              <a:rPr lang="it-IT" sz="1800" dirty="0" err="1">
                <a:latin typeface="Trebuchet MS" panose="020B0603020202020204" pitchFamily="34" charset="0"/>
              </a:rPr>
              <a:t>students</a:t>
            </a:r>
            <a:r>
              <a:rPr lang="it-IT" sz="1800" dirty="0">
                <a:latin typeface="Trebuchet MS" panose="020B0603020202020204" pitchFamily="34" charset="0"/>
              </a:rPr>
              <a:t> </a:t>
            </a:r>
            <a:r>
              <a:rPr lang="it-IT" sz="1800" dirty="0" err="1">
                <a:latin typeface="Trebuchet MS" panose="020B0603020202020204" pitchFamily="34" charset="0"/>
              </a:rPr>
              <a:t>who</a:t>
            </a:r>
            <a:r>
              <a:rPr lang="it-IT" sz="1800" dirty="0">
                <a:latin typeface="Trebuchet MS" panose="020B0603020202020204" pitchFamily="34" charset="0"/>
              </a:rPr>
              <a:t> </a:t>
            </a:r>
            <a:r>
              <a:rPr lang="it-IT" sz="1800" dirty="0" err="1">
                <a:latin typeface="Trebuchet MS" panose="020B0603020202020204" pitchFamily="34" charset="0"/>
              </a:rPr>
              <a:t>withdraw</a:t>
            </a:r>
            <a:r>
              <a:rPr lang="it-IT" sz="1800" dirty="0">
                <a:latin typeface="Trebuchet MS" panose="020B0603020202020204" pitchFamily="34" charset="0"/>
              </a:rPr>
              <a:t> from the </a:t>
            </a:r>
            <a:r>
              <a:rPr lang="en-GB" sz="1800" dirty="0">
                <a:latin typeface="Trebuchet MS" panose="020B0603020202020204" pitchFamily="34" charset="0"/>
              </a:rPr>
              <a:t>assigned</a:t>
            </a:r>
            <a:r>
              <a:rPr lang="it-IT" sz="1800" dirty="0">
                <a:latin typeface="Trebuchet MS" panose="020B0603020202020204" pitchFamily="34" charset="0"/>
              </a:rPr>
              <a:t> </a:t>
            </a:r>
            <a:r>
              <a:rPr lang="it-IT" sz="1800" dirty="0" err="1">
                <a:latin typeface="Trebuchet MS" panose="020B0603020202020204" pitchFamily="34" charset="0"/>
              </a:rPr>
              <a:t>destination</a:t>
            </a:r>
            <a:r>
              <a:rPr lang="en-AU" sz="1800" dirty="0">
                <a:latin typeface="Trebuchet MS" panose="020B0603020202020204" pitchFamily="34" charset="0"/>
              </a:rPr>
              <a:t> will not be considered for their second or third choices</a:t>
            </a:r>
            <a:r>
              <a:rPr lang="it-IT" sz="1800" dirty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en-AU" sz="1800" dirty="0">
                <a:latin typeface="Trebuchet MS" panose="020B0603020202020204" pitchFamily="34" charset="0"/>
              </a:rPr>
              <a:t>If a student on the waitlist is offered a destination on their application and they do not accept it, they will not be reconsidered for other destinations. </a:t>
            </a:r>
          </a:p>
        </p:txBody>
      </p:sp>
    </p:spTree>
    <p:extLst>
      <p:ext uri="{BB962C8B-B14F-4D97-AF65-F5344CB8AC3E}">
        <p14:creationId xmlns:p14="http://schemas.microsoft.com/office/powerpoint/2010/main" val="87284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1">
                <a:lumMod val="9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B7E1E4-B9D0-4EF6-9FD3-083D51B362EE}"/>
              </a:ext>
            </a:extLst>
          </p:cNvPr>
          <p:cNvSpPr/>
          <p:nvPr/>
        </p:nvSpPr>
        <p:spPr>
          <a:xfrm>
            <a:off x="1824156" y="1677289"/>
            <a:ext cx="6467331" cy="3409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GB" sz="3100" dirty="0">
                <a:latin typeface="Trebuchet MS" panose="020B0603020202020204" pitchFamily="34" charset="0"/>
                <a:cs typeface="AngsanaUPC" panose="02020603050405020304" pitchFamily="18" charset="-34"/>
              </a:rPr>
              <a:t>«Those who carried out a study abroad period, recognized by their degree course, have a higher chance of finding employment compared to those that never did a mobility abroad (+15,4%).»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3100" dirty="0">
              <a:latin typeface="Trebuchet MS" panose="020B0603020202020204" pitchFamily="34" charset="0"/>
              <a:cs typeface="AngsanaUPC" panose="02020603050405020304" pitchFamily="18" charset="-34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AU" sz="110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AlmaLaurea</a:t>
            </a:r>
            <a:r>
              <a:rPr lang="en-AU" sz="1100" dirty="0">
                <a:latin typeface="Trebuchet MS" panose="020B0603020202020204" pitchFamily="34" charset="0"/>
                <a:cs typeface="AngsanaUPC" panose="02020603050405020304" pitchFamily="18" charset="-34"/>
              </a:rPr>
              <a:t> Survey on Graduates’ profile 2022, p. 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cona Del Vettore Di Riferimento Della Lente Di Ingrandimento. Disegno  Illustrazione Disegno Disegno a Mano Tracciati a Mano Epite Illustrazione  Vettoriale - Illustrazione di abbozzo, internet: 213407372">
            <a:extLst>
              <a:ext uri="{FF2B5EF4-FFF2-40B4-BE49-F238E27FC236}">
                <a16:creationId xmlns:a16="http://schemas.microsoft.com/office/drawing/2014/main" id="{0DFEC5CF-FB81-4D48-BF62-0F0F0612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29" y="3674348"/>
            <a:ext cx="2267139" cy="226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0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Arc 308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CC27FB-4C38-4964-BF37-349A0BAA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30" y="913913"/>
            <a:ext cx="6606702" cy="1325563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Trebuchet MS" panose="020B0603020202020204" pitchFamily="34" charset="0"/>
              </a:rPr>
              <a:t>Informative meetings by area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ow to Run an Effective Team Meeting">
            <a:extLst>
              <a:ext uri="{FF2B5EF4-FFF2-40B4-BE49-F238E27FC236}">
                <a16:creationId xmlns:a16="http://schemas.microsoft.com/office/drawing/2014/main" id="{5CDBD2D6-349B-4EB3-80B1-F9BAB43E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18" y="474673"/>
            <a:ext cx="3077288" cy="22348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622C77-CC29-4291-8992-A3C3A0FEC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17" y="2914739"/>
            <a:ext cx="11653935" cy="3068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2400" dirty="0">
                <a:latin typeface="Trebuchet MS" panose="020B0603020202020204" pitchFamily="34" charset="0"/>
              </a:rPr>
              <a:t>Many Commissions have organised informative meetings dedicated to their students, to better define academic matters and details regarding the language requirements, the Learning Agreement and the destinations</a:t>
            </a:r>
            <a:r>
              <a:rPr lang="it-IT" sz="2400" dirty="0">
                <a:latin typeface="Trebuchet MS" panose="020B0603020202020204" pitchFamily="34" charset="0"/>
              </a:rPr>
              <a:t>. </a:t>
            </a:r>
          </a:p>
          <a:p>
            <a:pPr marL="0" indent="0" algn="just">
              <a:buNone/>
            </a:pPr>
            <a:endParaRPr lang="it-IT" sz="24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AU" sz="2400" dirty="0">
                <a:latin typeface="Trebuchet MS" panose="020B0603020202020204" pitchFamily="34" charset="0"/>
              </a:rPr>
              <a:t>To check if a specific meeting has been organized for your study course/area, visit this page:</a:t>
            </a:r>
          </a:p>
        </p:txBody>
      </p:sp>
      <p:pic>
        <p:nvPicPr>
          <p:cNvPr id="4" name="Immagine 3">
            <a:hlinkClick r:id="rId3"/>
            <a:extLst>
              <a:ext uri="{FF2B5EF4-FFF2-40B4-BE49-F238E27FC236}">
                <a16:creationId xmlns:a16="http://schemas.microsoft.com/office/drawing/2014/main" id="{6F88BD5A-33E0-47B3-8AE9-3D85C3529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227" y="5154215"/>
            <a:ext cx="9933356" cy="5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3907F9-D617-4110-932E-A72BC76D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Trebuchet MS" panose="020B0603020202020204" pitchFamily="34" charset="0"/>
              </a:rPr>
              <a:t>CONTACTS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0095E6-F24D-4463-BB06-E85413F8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12" y="1803992"/>
            <a:ext cx="1114645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r>
              <a:rPr lang="it-IT" sz="2000" dirty="0">
                <a:latin typeface="Trebuchet MS" panose="020B0603020202020204" pitchFamily="34" charset="0"/>
              </a:rPr>
              <a:t>FOR ACADEMIC MATTERS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>
                <a:latin typeface="Trebuchet MS" panose="020B0603020202020204" pitchFamily="34" charset="0"/>
              </a:rPr>
              <a:t>INTERNATIONAL MOBILITY OFFICE</a:t>
            </a:r>
          </a:p>
          <a:p>
            <a:pPr marL="0" indent="0">
              <a:buNone/>
            </a:pPr>
            <a:r>
              <a:rPr lang="it-IT" sz="2000" dirty="0">
                <a:latin typeface="Trebuchet MS" panose="020B0603020202020204" pitchFamily="34" charset="0"/>
              </a:rPr>
              <a:t>(for </a:t>
            </a:r>
            <a:r>
              <a:rPr lang="it-IT" sz="2000" dirty="0" err="1">
                <a:latin typeface="Trebuchet MS" panose="020B0603020202020204" pitchFamily="34" charset="0"/>
              </a:rPr>
              <a:t>questions</a:t>
            </a:r>
            <a:r>
              <a:rPr lang="it-IT" sz="2000" dirty="0"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latin typeface="Trebuchet MS" panose="020B0603020202020204" pitchFamily="34" charset="0"/>
              </a:rPr>
              <a:t>regarding</a:t>
            </a:r>
            <a:r>
              <a:rPr lang="it-IT" sz="2000" dirty="0"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latin typeface="Trebuchet MS" panose="020B0603020202020204" pitchFamily="34" charset="0"/>
              </a:rPr>
              <a:t>administrative</a:t>
            </a:r>
            <a:r>
              <a:rPr lang="it-IT" sz="2000" dirty="0">
                <a:latin typeface="Trebuchet MS" panose="020B0603020202020204" pitchFamily="34" charset="0"/>
              </a:rPr>
              <a:t> </a:t>
            </a:r>
            <a:r>
              <a:rPr lang="it-IT" sz="2000" dirty="0" err="1">
                <a:latin typeface="Trebuchet MS" panose="020B0603020202020204" pitchFamily="34" charset="0"/>
              </a:rPr>
              <a:t>matters</a:t>
            </a:r>
            <a:r>
              <a:rPr lang="it-IT" sz="2000" dirty="0">
                <a:latin typeface="Trebuchet MS" panose="020B0603020202020204" pitchFamily="34" charset="0"/>
              </a:rPr>
              <a:t>)</a:t>
            </a:r>
          </a:p>
          <a:p>
            <a:pPr marL="0" indent="0">
              <a:buNone/>
            </a:pPr>
            <a:r>
              <a:rPr lang="it-IT" sz="1600" i="1" dirty="0" err="1">
                <a:latin typeface="Trebuchet MS" panose="020B0603020202020204" pitchFamily="34" charset="0"/>
              </a:rPr>
              <a:t>Informastudenti</a:t>
            </a:r>
            <a:r>
              <a:rPr lang="it-IT" sz="1600" i="1" dirty="0">
                <a:latin typeface="Trebuchet MS" panose="020B0603020202020204" pitchFamily="34" charset="0"/>
              </a:rPr>
              <a:t> &gt; INTER Erasmus Studio &gt; Call and </a:t>
            </a:r>
            <a:r>
              <a:rPr lang="it-IT" sz="1600" i="1" dirty="0" err="1">
                <a:latin typeface="Trebuchet MS" panose="020B0603020202020204" pitchFamily="34" charset="0"/>
              </a:rPr>
              <a:t>selections</a:t>
            </a:r>
            <a:endParaRPr lang="it-IT" sz="1600" i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7" name="Isosceles Triangle 410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1954E376-3DA1-4A98-AC40-F80341F84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6254" r="3657" b="6850"/>
          <a:stretch/>
        </p:blipFill>
        <p:spPr>
          <a:xfrm>
            <a:off x="5181128" y="1935308"/>
            <a:ext cx="4093502" cy="1824936"/>
          </a:xfrm>
          <a:prstGeom prst="rect">
            <a:avLst/>
          </a:prstGeom>
          <a:ln>
            <a:solidFill>
              <a:srgbClr val="03A1D0"/>
            </a:solidFill>
          </a:ln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110" name="Isosceles Triangle 410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1" name="Rectangle 411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098" name="Picture 2" descr="A.O.U. G.Martino - Contatti">
            <a:extLst>
              <a:ext uri="{FF2B5EF4-FFF2-40B4-BE49-F238E27FC236}">
                <a16:creationId xmlns:a16="http://schemas.microsoft.com/office/drawing/2014/main" id="{91713F51-DC93-42CE-AB06-C391247A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167" y="287105"/>
            <a:ext cx="4536990" cy="13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CDD82B9-F48E-41F5-A05A-00B58BA3B9C0}"/>
              </a:ext>
            </a:extLst>
          </p:cNvPr>
          <p:cNvSpPr/>
          <p:nvPr/>
        </p:nvSpPr>
        <p:spPr>
          <a:xfrm>
            <a:off x="4030462" y="2631234"/>
            <a:ext cx="1047565" cy="245132"/>
          </a:xfrm>
          <a:prstGeom prst="rightArrow">
            <a:avLst/>
          </a:prstGeom>
          <a:solidFill>
            <a:srgbClr val="03A1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hlinkClick r:id="rId5"/>
            <a:extLst>
              <a:ext uri="{FF2B5EF4-FFF2-40B4-BE49-F238E27FC236}">
                <a16:creationId xmlns:a16="http://schemas.microsoft.com/office/drawing/2014/main" id="{2198804E-0F51-4926-BDFE-8B32D795E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749" y="4181346"/>
            <a:ext cx="2672586" cy="2091589"/>
          </a:xfrm>
          <a:prstGeom prst="rect">
            <a:avLst/>
          </a:prstGeom>
          <a:ln>
            <a:solidFill>
              <a:srgbClr val="03A1D0"/>
            </a:solidFill>
          </a:ln>
        </p:spPr>
      </p:pic>
    </p:spTree>
    <p:extLst>
      <p:ext uri="{BB962C8B-B14F-4D97-AF65-F5344CB8AC3E}">
        <p14:creationId xmlns:p14="http://schemas.microsoft.com/office/powerpoint/2010/main" val="276053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B637CA-5F45-49F5-AE8A-EA17C4F2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79" y="717974"/>
            <a:ext cx="5458838" cy="638076"/>
          </a:xfrm>
        </p:spPr>
        <p:txBody>
          <a:bodyPr>
            <a:normAutofit fontScale="90000"/>
          </a:bodyPr>
          <a:lstStyle/>
          <a:p>
            <a:r>
              <a:rPr lang="it-IT" sz="3400" dirty="0">
                <a:latin typeface="Trebuchet MS" panose="020B0603020202020204" pitchFamily="34" charset="0"/>
              </a:rPr>
              <a:t>THE ERASMUS+ PROGRAMME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lemento grafico 4" descr="Invia">
            <a:extLst>
              <a:ext uri="{FF2B5EF4-FFF2-40B4-BE49-F238E27FC236}">
                <a16:creationId xmlns:a16="http://schemas.microsoft.com/office/drawing/2014/main" id="{C9F89B6A-2A0F-4FF9-895D-119E5C18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447" y="1695476"/>
            <a:ext cx="3467048" cy="34670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8A5FCA-657F-415A-AF69-CBFF4AD9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42" y="1259798"/>
            <a:ext cx="7528515" cy="5390979"/>
          </a:xfrm>
        </p:spPr>
        <p:txBody>
          <a:bodyPr>
            <a:noAutofit/>
          </a:bodyPr>
          <a:lstStyle/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WHAT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? Study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abroad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experience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,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recognised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in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your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UNIMI career– Recognition of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exams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and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credits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;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WHY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? Cultural and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linguistic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enrichment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. Competitive CV and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advantage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in the job market;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WHERE?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In a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European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country,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one of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UNIMI’s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partner </a:t>
            </a:r>
            <a:r>
              <a:rPr lang="en-GB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universities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;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WHEN/HOW LONG?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Academic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year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24/25.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Depending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on the duration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defined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by the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bilateral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agreement, one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semester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or a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whole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academic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year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. 12 months,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between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study and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traineeship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, for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each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study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cycle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(24 months for single-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cycle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courses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).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Min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2,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max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12 months for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academic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year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.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All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the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mobilities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must end by the 31st of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July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2025.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WHO? 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Students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regularly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enrolled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in the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a.y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. 24/25,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who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are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not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off- track by more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than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one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year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the time of application for the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current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cycle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of study (or,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if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off track for 2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years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and no more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during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the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Bachelor’s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,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selecting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the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mobility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during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the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Master’s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degree) 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FINANCIAL SUPPORT?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Erasmus+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scholarship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based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on the </a:t>
            </a:r>
            <a:r>
              <a:rPr lang="en-AU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destination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country and potential additional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contribution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based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on the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income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.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HOW? 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Online application, from 9th to 29th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February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,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1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pm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.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Don’t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wait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until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the last day!</a:t>
            </a:r>
          </a:p>
        </p:txBody>
      </p:sp>
    </p:spTree>
    <p:extLst>
      <p:ext uri="{BB962C8B-B14F-4D97-AF65-F5344CB8AC3E}">
        <p14:creationId xmlns:p14="http://schemas.microsoft.com/office/powerpoint/2010/main" val="356006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ronometro">
            <a:extLst>
              <a:ext uri="{FF2B5EF4-FFF2-40B4-BE49-F238E27FC236}">
                <a16:creationId xmlns:a16="http://schemas.microsoft.com/office/drawing/2014/main" id="{73ADDAE4-342D-D87E-B85A-D72F2A284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4E266D-1FF8-4709-B872-AF4BE398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753" y="2759153"/>
            <a:ext cx="6648595" cy="2753347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it-IT" sz="2200" dirty="0">
                <a:solidFill>
                  <a:srgbClr val="FFFFFF"/>
                </a:solidFill>
                <a:latin typeface="Trebuchet MS" panose="020B0603020202020204" pitchFamily="34" charset="0"/>
              </a:rPr>
              <a:t>DEADLINE FOR SUBMITTING YOUR ONLINE APPLICATION</a:t>
            </a:r>
          </a:p>
          <a:p>
            <a:pPr marL="0" indent="0">
              <a:buNone/>
            </a:pPr>
            <a:endParaRPr lang="it-IT" sz="22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it-IT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29th FEBRUARY 2024, 1 PM.</a:t>
            </a:r>
          </a:p>
          <a:p>
            <a:pPr marL="0" indent="0">
              <a:buNone/>
            </a:pPr>
            <a:endParaRPr lang="it-IT" sz="22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sz="2200" u="sng" dirty="0">
                <a:solidFill>
                  <a:srgbClr val="FFFFFF"/>
                </a:solidFill>
                <a:latin typeface="Trebuchet MS" panose="020B0603020202020204" pitchFamily="34" charset="0"/>
              </a:rPr>
              <a:t>APPLICATIONS NOT COMPLETED BEFORE THE DEADLINE WILL NOT BE CONSIDERED.</a:t>
            </a:r>
          </a:p>
          <a:p>
            <a:pPr marL="0" indent="0">
              <a:buNone/>
            </a:pPr>
            <a:r>
              <a:rPr lang="it-IT" sz="2200" u="sng" dirty="0" err="1">
                <a:solidFill>
                  <a:srgbClr val="FFFFFF"/>
                </a:solidFill>
                <a:latin typeface="Trebuchet MS" panose="020B0603020202020204" pitchFamily="34" charset="0"/>
              </a:rPr>
              <a:t>Submit</a:t>
            </a:r>
            <a:r>
              <a:rPr lang="it-IT" sz="2200" u="sng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it-IT" sz="2200" u="sng" dirty="0" err="1">
                <a:solidFill>
                  <a:srgbClr val="FFFFFF"/>
                </a:solidFill>
                <a:latin typeface="Trebuchet MS" panose="020B0603020202020204" pitchFamily="34" charset="0"/>
              </a:rPr>
              <a:t>your</a:t>
            </a:r>
            <a:r>
              <a:rPr lang="it-IT" sz="2200" u="sng" dirty="0">
                <a:solidFill>
                  <a:srgbClr val="FFFFFF"/>
                </a:solidFill>
                <a:latin typeface="Trebuchet MS" panose="020B0603020202020204" pitchFamily="34" charset="0"/>
              </a:rPr>
              <a:t> application </a:t>
            </a:r>
            <a:r>
              <a:rPr lang="it-IT" sz="2200" i="1" u="sng" dirty="0" err="1">
                <a:solidFill>
                  <a:srgbClr val="FFFFFF"/>
                </a:solidFill>
                <a:latin typeface="Trebuchet MS" panose="020B0603020202020204" pitchFamily="34" charset="0"/>
              </a:rPr>
              <a:t>well</a:t>
            </a:r>
            <a:r>
              <a:rPr lang="it-IT" sz="2200" u="sng" dirty="0">
                <a:solidFill>
                  <a:srgbClr val="FFFFFF"/>
                </a:solidFill>
                <a:latin typeface="Trebuchet MS" panose="020B0603020202020204" pitchFamily="34" charset="0"/>
              </a:rPr>
              <a:t> in </a:t>
            </a:r>
            <a:r>
              <a:rPr lang="it-IT" sz="2200" u="sng" dirty="0" err="1">
                <a:solidFill>
                  <a:srgbClr val="FFFFFF"/>
                </a:solidFill>
                <a:latin typeface="Trebuchet MS" panose="020B0603020202020204" pitchFamily="34" charset="0"/>
              </a:rPr>
              <a:t>advance</a:t>
            </a:r>
            <a:r>
              <a:rPr lang="it-IT" sz="2200" u="sng" dirty="0">
                <a:solidFill>
                  <a:srgbClr val="FFFFFF"/>
                </a:solidFill>
                <a:latin typeface="Trebuchet MS" panose="020B0603020202020204" pitchFamily="34" charset="0"/>
              </a:rPr>
              <a:t>!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8DB437-A338-4BFF-B799-B449A0EEB5D9}"/>
              </a:ext>
            </a:extLst>
          </p:cNvPr>
          <p:cNvSpPr txBox="1"/>
          <p:nvPr/>
        </p:nvSpPr>
        <p:spPr>
          <a:xfrm>
            <a:off x="1261023" y="194115"/>
            <a:ext cx="336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rebuchet MS" panose="020B0603020202020204" pitchFamily="34" charset="0"/>
                <a:cs typeface="AngsanaUPC" panose="02020603050405020304" pitchFamily="18" charset="-34"/>
              </a:rPr>
              <a:t>DEADLINES</a:t>
            </a:r>
          </a:p>
        </p:txBody>
      </p:sp>
      <p:pic>
        <p:nvPicPr>
          <p:cNvPr id="4" name="Elemento grafico 3" descr="Segno di spunta">
            <a:extLst>
              <a:ext uri="{FF2B5EF4-FFF2-40B4-BE49-F238E27FC236}">
                <a16:creationId xmlns:a16="http://schemas.microsoft.com/office/drawing/2014/main" id="{4629F1AC-BFB5-4ED8-AC39-8747B23E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9621" y="491134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4D89BD-07F9-4454-BD2F-FD5D506527BF}"/>
              </a:ext>
            </a:extLst>
          </p:cNvPr>
          <p:cNvSpPr txBox="1"/>
          <p:nvPr/>
        </p:nvSpPr>
        <p:spPr>
          <a:xfrm>
            <a:off x="643467" y="321734"/>
            <a:ext cx="6901193" cy="64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Trebuchet MS" panose="020B0603020202020204" pitchFamily="34" charset="0"/>
                <a:cs typeface="AngsanaUPC" panose="02020603050405020304" pitchFamily="18" charset="-34"/>
              </a:rPr>
              <a:t>Financial support</a:t>
            </a:r>
          </a:p>
        </p:txBody>
      </p:sp>
      <p:sp>
        <p:nvSpPr>
          <p:cNvPr id="3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 descr="Salvadanaio">
            <a:extLst>
              <a:ext uri="{FF2B5EF4-FFF2-40B4-BE49-F238E27FC236}">
                <a16:creationId xmlns:a16="http://schemas.microsoft.com/office/drawing/2014/main" id="{1077A018-E5D0-44F3-95B2-067CEB4F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6976" y="2121043"/>
            <a:ext cx="2615913" cy="2615913"/>
          </a:xfrm>
          <a:prstGeom prst="rect">
            <a:avLst/>
          </a:prstGeom>
        </p:spPr>
      </p:pic>
      <p:grpSp>
        <p:nvGrpSpPr>
          <p:cNvPr id="36" name="Group 17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8" name="CasellaDiTesto 6">
            <a:extLst>
              <a:ext uri="{FF2B5EF4-FFF2-40B4-BE49-F238E27FC236}">
                <a16:creationId xmlns:a16="http://schemas.microsoft.com/office/drawing/2014/main" id="{7FD2CFF3-DB1A-D429-7CFD-0B11E03D7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139656"/>
              </p:ext>
            </p:extLst>
          </p:nvPr>
        </p:nvGraphicFramePr>
        <p:xfrm>
          <a:off x="1147666" y="1616364"/>
          <a:ext cx="7772400" cy="436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Elemento grafico 26" descr="Nuova sedia a rotelle">
            <a:extLst>
              <a:ext uri="{FF2B5EF4-FFF2-40B4-BE49-F238E27FC236}">
                <a16:creationId xmlns:a16="http://schemas.microsoft.com/office/drawing/2014/main" id="{CA5F198E-163C-4E41-AB10-5B0DBCB6A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7507" y="5381687"/>
            <a:ext cx="457200" cy="457200"/>
          </a:xfrm>
          <a:prstGeom prst="rect">
            <a:avLst/>
          </a:prstGeom>
        </p:spPr>
      </p:pic>
      <p:pic>
        <p:nvPicPr>
          <p:cNvPr id="9" name="Elemento grafico 8" descr="Foglia">
            <a:extLst>
              <a:ext uri="{FF2B5EF4-FFF2-40B4-BE49-F238E27FC236}">
                <a16:creationId xmlns:a16="http://schemas.microsoft.com/office/drawing/2014/main" id="{5124BC7E-372D-4CF9-9495-A4E19BE776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33866" y="4068968"/>
            <a:ext cx="438590" cy="438590"/>
          </a:xfrm>
          <a:prstGeom prst="rect">
            <a:avLst/>
          </a:prstGeom>
        </p:spPr>
      </p:pic>
      <p:pic>
        <p:nvPicPr>
          <p:cNvPr id="11" name="Elemento grafico 10" descr="Monete">
            <a:extLst>
              <a:ext uri="{FF2B5EF4-FFF2-40B4-BE49-F238E27FC236}">
                <a16:creationId xmlns:a16="http://schemas.microsoft.com/office/drawing/2014/main" id="{3AA939CE-6750-4116-A95D-075354E751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35496" y="3630377"/>
            <a:ext cx="438591" cy="438591"/>
          </a:xfrm>
          <a:prstGeom prst="rect">
            <a:avLst/>
          </a:prstGeom>
        </p:spPr>
      </p:pic>
      <p:pic>
        <p:nvPicPr>
          <p:cNvPr id="17" name="Elemento grafico 16" descr="Treno">
            <a:extLst>
              <a:ext uri="{FF2B5EF4-FFF2-40B4-BE49-F238E27FC236}">
                <a16:creationId xmlns:a16="http://schemas.microsoft.com/office/drawing/2014/main" id="{EFF03F6B-EEB5-460C-85CD-F774F82646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88906" y="2328194"/>
            <a:ext cx="4572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26FF8-EBA6-4ADC-A880-B55CD9AA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481313"/>
            <a:ext cx="9618132" cy="790147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Trebuchet MS" panose="020B0603020202020204" pitchFamily="34" charset="0"/>
              </a:rPr>
              <a:t>Where to find the Call and all the relevant information</a:t>
            </a:r>
            <a:endParaRPr lang="en-US" sz="3200" kern="1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28DEDC-D56E-4494-8FD2-3F3F98A88959}"/>
              </a:ext>
            </a:extLst>
          </p:cNvPr>
          <p:cNvSpPr txBox="1"/>
          <p:nvPr/>
        </p:nvSpPr>
        <p:spPr>
          <a:xfrm>
            <a:off x="1286934" y="1543090"/>
            <a:ext cx="7213254" cy="422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hlinkClick r:id="rId2"/>
              </a:rPr>
              <a:t>Erasmus Call for Study, </a:t>
            </a:r>
            <a:r>
              <a:rPr lang="it-IT" sz="1400" dirty="0" err="1">
                <a:hlinkClick r:id="rId2"/>
              </a:rPr>
              <a:t>a.y</a:t>
            </a:r>
            <a:r>
              <a:rPr lang="it-IT" sz="1400" dirty="0">
                <a:hlinkClick r:id="rId2"/>
              </a:rPr>
              <a:t>. 2024-2025 | Università degli Studi di Milano Statale (unimi.it)</a:t>
            </a:r>
            <a:endParaRPr lang="en-US" sz="7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9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latin typeface="Trebuchet MS" panose="020B0603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B3699A-F0C2-494F-AE6F-A764B0F93BE1}"/>
              </a:ext>
            </a:extLst>
          </p:cNvPr>
          <p:cNvSpPr txBox="1"/>
          <p:nvPr/>
        </p:nvSpPr>
        <p:spPr>
          <a:xfrm>
            <a:off x="9660856" y="3552588"/>
            <a:ext cx="2425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You’ll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The Erasmus Call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Annexe</a:t>
            </a:r>
            <a:r>
              <a:rPr lang="it-IT" dirty="0"/>
              <a:t> 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Form 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Form 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Faq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Guidelines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D0901E-18EC-4736-B2C8-C4ED775B6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64" y="1772507"/>
            <a:ext cx="10647656" cy="4644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DCCE395-110B-400F-9B46-C940276EA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164" y="2331356"/>
            <a:ext cx="8172752" cy="4121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352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081BD0-5E24-41FB-8202-2F6D3882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85" y="1231143"/>
            <a:ext cx="4313671" cy="2185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6000" dirty="0" err="1">
                <a:latin typeface="Trebuchet MS" panose="020B0603020202020204" pitchFamily="34" charset="0"/>
              </a:rPr>
              <a:t>Annexe</a:t>
            </a:r>
            <a:r>
              <a:rPr lang="en-US" sz="6000" dirty="0">
                <a:latin typeface="Trebuchet MS" panose="020B0603020202020204" pitchFamily="34" charset="0"/>
              </a:rPr>
              <a:t> 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067436-6010-4CA7-ADCB-ACF6EA94D14F}"/>
              </a:ext>
            </a:extLst>
          </p:cNvPr>
          <p:cNvSpPr txBox="1"/>
          <p:nvPr/>
        </p:nvSpPr>
        <p:spPr>
          <a:xfrm>
            <a:off x="514350" y="4648200"/>
            <a:ext cx="369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>
                <a:latin typeface="Bradley Hand ITC" panose="03070402050302030203" pitchFamily="66" charset="0"/>
              </a:rPr>
              <a:t>All</a:t>
            </a:r>
            <a:r>
              <a:rPr lang="it-IT" sz="2000" dirty="0">
                <a:latin typeface="Bradley Hand ITC" panose="03070402050302030203" pitchFamily="66" charset="0"/>
              </a:rPr>
              <a:t> the requirements for </a:t>
            </a:r>
            <a:r>
              <a:rPr lang="it-IT" sz="2000" dirty="0" err="1">
                <a:latin typeface="Bradley Hand ITC" panose="03070402050302030203" pitchFamily="66" charset="0"/>
              </a:rPr>
              <a:t>your</a:t>
            </a:r>
            <a:r>
              <a:rPr lang="it-IT" sz="2000" dirty="0">
                <a:latin typeface="Bradley Hand ITC" panose="03070402050302030203" pitchFamily="66" charset="0"/>
              </a:rPr>
              <a:t> study </a:t>
            </a:r>
            <a:r>
              <a:rPr lang="it-IT" sz="2000" dirty="0" err="1">
                <a:latin typeface="Bradley Hand ITC" panose="03070402050302030203" pitchFamily="66" charset="0"/>
              </a:rPr>
              <a:t>course</a:t>
            </a:r>
            <a:r>
              <a:rPr lang="it-IT" sz="2000" dirty="0">
                <a:latin typeface="Bradley Hand ITC" panose="03070402050302030203" pitchFamily="66" charset="0"/>
              </a:rPr>
              <a:t> and the </a:t>
            </a:r>
            <a:r>
              <a:rPr lang="it-IT" sz="2000" dirty="0" err="1">
                <a:latin typeface="Bradley Hand ITC" panose="03070402050302030203" pitchFamily="66" charset="0"/>
              </a:rPr>
              <a:t>selection</a:t>
            </a:r>
            <a:r>
              <a:rPr lang="it-IT" sz="2000" dirty="0">
                <a:latin typeface="Bradley Hand ITC" panose="03070402050302030203" pitchFamily="66" charset="0"/>
              </a:rPr>
              <a:t> </a:t>
            </a:r>
            <a:r>
              <a:rPr lang="it-IT" sz="2000" dirty="0" err="1">
                <a:latin typeface="Bradley Hand ITC" panose="03070402050302030203" pitchFamily="66" charset="0"/>
              </a:rPr>
              <a:t>criteria</a:t>
            </a:r>
            <a:endParaRPr lang="it-IT" sz="2000" dirty="0">
              <a:latin typeface="Bradley Hand ITC" panose="03070402050302030203" pitchFamily="66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EAB9B5-0B66-4C61-9362-A83A4E80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038" y="1068310"/>
            <a:ext cx="7779277" cy="47452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822552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19149A-B512-49DA-9646-527F9CA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78" y="640823"/>
            <a:ext cx="3808010" cy="5583148"/>
          </a:xfrm>
        </p:spPr>
        <p:txBody>
          <a:bodyPr anchor="ctr">
            <a:normAutofit/>
          </a:bodyPr>
          <a:lstStyle/>
          <a:p>
            <a:r>
              <a:rPr lang="it-IT" sz="4200" dirty="0">
                <a:latin typeface="Trebuchet MS" panose="020B0603020202020204" pitchFamily="34" charset="0"/>
              </a:rPr>
              <a:t>MANDATORY ATTACHMENTS FOR THE APPLICATION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45450EB-5593-670D-5187-83EAE9678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856244"/>
              </p:ext>
            </p:extLst>
          </p:nvPr>
        </p:nvGraphicFramePr>
        <p:xfrm>
          <a:off x="4648018" y="640822"/>
          <a:ext cx="702299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14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6B1C83-E9E9-47E1-9F2B-BDB8A6E5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835933" cy="40646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Trebuchet MS" panose="020B0603020202020204" pitchFamily="34" charset="0"/>
              </a:rPr>
              <a:t>Language requirements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581E53-EC78-421E-B76E-2F53821E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758" y="1571694"/>
            <a:ext cx="5752168" cy="46199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100" b="1" u="sng" dirty="0">
                <a:latin typeface="Trebuchet MS" panose="020B0603020202020204" pitchFamily="34" charset="0"/>
              </a:rPr>
              <a:t>Minimum A2 level in the working language</a:t>
            </a:r>
            <a:r>
              <a:rPr lang="it-IT" sz="2100" dirty="0">
                <a:latin typeface="Trebuchet MS" panose="020B0603020202020204" pitchFamily="34" charset="0"/>
              </a:rPr>
              <a:t> </a:t>
            </a:r>
            <a:r>
              <a:rPr lang="it-IT" sz="2100" dirty="0" err="1">
                <a:latin typeface="Trebuchet MS" panose="020B0603020202020204" pitchFamily="34" charset="0"/>
              </a:rPr>
              <a:t>used</a:t>
            </a:r>
            <a:r>
              <a:rPr lang="it-IT" sz="2100" dirty="0">
                <a:latin typeface="Trebuchet MS" panose="020B0603020202020204" pitchFamily="34" charset="0"/>
              </a:rPr>
              <a:t> </a:t>
            </a:r>
            <a:r>
              <a:rPr lang="it-IT" sz="2100" dirty="0" err="1">
                <a:latin typeface="Trebuchet MS" panose="020B0603020202020204" pitchFamily="34" charset="0"/>
              </a:rPr>
              <a:t>at</a:t>
            </a:r>
            <a:r>
              <a:rPr lang="it-IT" sz="2100" dirty="0">
                <a:latin typeface="Trebuchet MS" panose="020B0603020202020204" pitchFamily="34" charset="0"/>
              </a:rPr>
              <a:t> the </a:t>
            </a:r>
            <a:r>
              <a:rPr lang="it-IT" sz="2100" dirty="0" err="1">
                <a:latin typeface="Trebuchet MS" panose="020B0603020202020204" pitchFamily="34" charset="0"/>
              </a:rPr>
              <a:t>host</a:t>
            </a:r>
            <a:r>
              <a:rPr lang="it-IT" sz="2100" dirty="0">
                <a:latin typeface="Trebuchet MS" panose="020B0603020202020204" pitchFamily="34" charset="0"/>
              </a:rPr>
              <a:t> </a:t>
            </a:r>
            <a:r>
              <a:rPr lang="it-IT" sz="2100" dirty="0" err="1">
                <a:latin typeface="Trebuchet MS" panose="020B0603020202020204" pitchFamily="34" charset="0"/>
              </a:rPr>
              <a:t>university</a:t>
            </a:r>
            <a:r>
              <a:rPr lang="it-IT" sz="2100" dirty="0">
                <a:latin typeface="Trebuchet MS" panose="020B0603020202020204" pitchFamily="34" charset="0"/>
              </a:rPr>
              <a:t> </a:t>
            </a:r>
            <a:r>
              <a:rPr lang="it-IT" sz="2100" dirty="0" err="1">
                <a:latin typeface="Trebuchet MS" panose="020B0603020202020204" pitchFamily="34" charset="0"/>
              </a:rPr>
              <a:t>required</a:t>
            </a:r>
            <a:r>
              <a:rPr lang="it-IT" sz="2100" dirty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it-IT" sz="1900" i="1" dirty="0">
                <a:latin typeface="Trebuchet MS" panose="020B0603020202020204" pitchFamily="34" charset="0"/>
              </a:rPr>
              <a:t>How can I know </a:t>
            </a:r>
            <a:r>
              <a:rPr lang="it-IT" sz="1900" i="1" dirty="0" err="1">
                <a:latin typeface="Trebuchet MS" panose="020B0603020202020204" pitchFamily="34" charset="0"/>
              </a:rPr>
              <a:t>which</a:t>
            </a:r>
            <a:r>
              <a:rPr lang="it-IT" sz="1900" i="1" dirty="0">
                <a:latin typeface="Trebuchet MS" panose="020B0603020202020204" pitchFamily="34" charset="0"/>
              </a:rPr>
              <a:t> </a:t>
            </a:r>
            <a:r>
              <a:rPr lang="it-IT" sz="1900" i="1" dirty="0" err="1">
                <a:latin typeface="Trebuchet MS" panose="020B0603020202020204" pitchFamily="34" charset="0"/>
              </a:rPr>
              <a:t>is</a:t>
            </a:r>
            <a:r>
              <a:rPr lang="it-IT" sz="1900" i="1" dirty="0">
                <a:latin typeface="Trebuchet MS" panose="020B0603020202020204" pitchFamily="34" charset="0"/>
              </a:rPr>
              <a:t> the </a:t>
            </a:r>
            <a:r>
              <a:rPr lang="it-IT" sz="1900" i="1" dirty="0" err="1">
                <a:latin typeface="Trebuchet MS" panose="020B0603020202020204" pitchFamily="34" charset="0"/>
              </a:rPr>
              <a:t>working</a:t>
            </a:r>
            <a:r>
              <a:rPr lang="it-IT" sz="1900" i="1" dirty="0">
                <a:latin typeface="Trebuchet MS" panose="020B0603020202020204" pitchFamily="34" charset="0"/>
              </a:rPr>
              <a:t> language? </a:t>
            </a:r>
            <a:r>
              <a:rPr lang="it-IT" sz="1900" dirty="0" err="1">
                <a:latin typeface="Trebuchet MS" panose="020B0603020202020204" pitchFamily="34" charset="0"/>
              </a:rPr>
              <a:t>You</a:t>
            </a:r>
            <a:r>
              <a:rPr lang="it-IT" sz="1900" dirty="0">
                <a:latin typeface="Trebuchet MS" panose="020B0603020202020204" pitchFamily="34" charset="0"/>
              </a:rPr>
              <a:t> </a:t>
            </a:r>
            <a:r>
              <a:rPr lang="it-IT" sz="1900" dirty="0" err="1">
                <a:latin typeface="Trebuchet MS" panose="020B0603020202020204" pitchFamily="34" charset="0"/>
              </a:rPr>
              <a:t>have</a:t>
            </a:r>
            <a:r>
              <a:rPr lang="it-IT" sz="1900" dirty="0">
                <a:latin typeface="Trebuchet MS" panose="020B0603020202020204" pitchFamily="34" charset="0"/>
              </a:rPr>
              <a:t> to </a:t>
            </a:r>
            <a:r>
              <a:rPr lang="it-IT" sz="1900" dirty="0" err="1">
                <a:latin typeface="Trebuchet MS" panose="020B0603020202020204" pitchFamily="34" charset="0"/>
              </a:rPr>
              <a:t>visit</a:t>
            </a:r>
            <a:r>
              <a:rPr lang="it-IT" sz="1900" dirty="0">
                <a:latin typeface="Trebuchet MS" panose="020B0603020202020204" pitchFamily="34" charset="0"/>
              </a:rPr>
              <a:t> the websites of the </a:t>
            </a:r>
            <a:r>
              <a:rPr lang="it-IT" sz="1900" dirty="0" err="1">
                <a:latin typeface="Trebuchet MS" panose="020B0603020202020204" pitchFamily="34" charset="0"/>
              </a:rPr>
              <a:t>universities</a:t>
            </a:r>
            <a:r>
              <a:rPr lang="it-IT" sz="1900" dirty="0">
                <a:latin typeface="Trebuchet MS" panose="020B0603020202020204" pitchFamily="34" charset="0"/>
              </a:rPr>
              <a:t> of </a:t>
            </a:r>
            <a:r>
              <a:rPr lang="it-IT" sz="1900" dirty="0" err="1">
                <a:latin typeface="Trebuchet MS" panose="020B0603020202020204" pitchFamily="34" charset="0"/>
              </a:rPr>
              <a:t>your</a:t>
            </a:r>
            <a:r>
              <a:rPr lang="it-IT" sz="1900" dirty="0">
                <a:latin typeface="Trebuchet MS" panose="020B0603020202020204" pitchFamily="34" charset="0"/>
              </a:rPr>
              <a:t> </a:t>
            </a:r>
            <a:r>
              <a:rPr lang="it-IT" sz="1900" dirty="0" err="1">
                <a:latin typeface="Trebuchet MS" panose="020B0603020202020204" pitchFamily="34" charset="0"/>
              </a:rPr>
              <a:t>interest</a:t>
            </a:r>
            <a:r>
              <a:rPr lang="it-IT" sz="1900" dirty="0">
                <a:latin typeface="Trebuchet MS" panose="020B0603020202020204" pitchFamily="34" charset="0"/>
              </a:rPr>
              <a:t> and check </a:t>
            </a:r>
            <a:r>
              <a:rPr lang="it-IT" sz="1900" dirty="0" err="1">
                <a:latin typeface="Trebuchet MS" panose="020B0603020202020204" pitchFamily="34" charset="0"/>
              </a:rPr>
              <a:t>their</a:t>
            </a:r>
            <a:r>
              <a:rPr lang="it-IT" sz="1900" dirty="0">
                <a:latin typeface="Trebuchet MS" panose="020B0603020202020204" pitchFamily="34" charset="0"/>
              </a:rPr>
              <a:t> </a:t>
            </a:r>
            <a:r>
              <a:rPr lang="it-IT" sz="1900" dirty="0" err="1">
                <a:latin typeface="Trebuchet MS" panose="020B0603020202020204" pitchFamily="34" charset="0"/>
              </a:rPr>
              <a:t>academic</a:t>
            </a:r>
            <a:r>
              <a:rPr lang="it-IT" sz="1900" dirty="0">
                <a:latin typeface="Trebuchet MS" panose="020B0603020202020204" pitchFamily="34" charset="0"/>
              </a:rPr>
              <a:t> </a:t>
            </a:r>
            <a:r>
              <a:rPr lang="it-IT" sz="1900" dirty="0" err="1">
                <a:latin typeface="Trebuchet MS" panose="020B0603020202020204" pitchFamily="34" charset="0"/>
              </a:rPr>
              <a:t>offer</a:t>
            </a:r>
            <a:r>
              <a:rPr lang="it-IT" sz="1900" dirty="0">
                <a:latin typeface="Trebuchet MS" panose="020B0603020202020204" pitchFamily="34" charset="0"/>
              </a:rPr>
              <a:t>. </a:t>
            </a:r>
          </a:p>
          <a:p>
            <a:pPr algn="just"/>
            <a:r>
              <a:rPr lang="it-IT" sz="1900" i="1" dirty="0" err="1">
                <a:latin typeface="Trebuchet MS" panose="020B0603020202020204" pitchFamily="34" charset="0"/>
              </a:rPr>
              <a:t>All</a:t>
            </a:r>
            <a:r>
              <a:rPr lang="it-IT" sz="1900" i="1" dirty="0">
                <a:latin typeface="Trebuchet MS" panose="020B0603020202020204" pitchFamily="34" charset="0"/>
              </a:rPr>
              <a:t> the </a:t>
            </a:r>
            <a:r>
              <a:rPr lang="it-IT" sz="1900" i="1" dirty="0" err="1">
                <a:latin typeface="Trebuchet MS" panose="020B0603020202020204" pitchFamily="34" charset="0"/>
              </a:rPr>
              <a:t>students</a:t>
            </a:r>
            <a:r>
              <a:rPr lang="it-IT" sz="1900" i="1" dirty="0">
                <a:latin typeface="Trebuchet MS" panose="020B0603020202020204" pitchFamily="34" charset="0"/>
              </a:rPr>
              <a:t> </a:t>
            </a:r>
            <a:r>
              <a:rPr lang="it-IT" sz="1900" dirty="0">
                <a:latin typeface="Trebuchet MS" panose="020B0603020202020204" pitchFamily="34" charset="0"/>
              </a:rPr>
              <a:t>need to </a:t>
            </a:r>
            <a:r>
              <a:rPr lang="it-IT" sz="1900" dirty="0" err="1">
                <a:latin typeface="Trebuchet MS" panose="020B0603020202020204" pitchFamily="34" charset="0"/>
              </a:rPr>
              <a:t>submit</a:t>
            </a:r>
            <a:r>
              <a:rPr lang="it-IT" sz="1900" dirty="0">
                <a:latin typeface="Trebuchet MS" panose="020B0603020202020204" pitchFamily="34" charset="0"/>
              </a:rPr>
              <a:t> a </a:t>
            </a:r>
            <a:r>
              <a:rPr lang="it-IT" sz="1900" b="1" dirty="0">
                <a:latin typeface="Trebuchet MS" panose="020B0603020202020204" pitchFamily="34" charset="0"/>
              </a:rPr>
              <a:t>certification</a:t>
            </a:r>
            <a:r>
              <a:rPr lang="it-IT" sz="1900" dirty="0">
                <a:latin typeface="Trebuchet MS" panose="020B0603020202020204" pitchFamily="34" charset="0"/>
              </a:rPr>
              <a:t> </a:t>
            </a:r>
            <a:r>
              <a:rPr lang="it-IT" sz="1900" dirty="0" err="1">
                <a:latin typeface="Trebuchet MS" panose="020B0603020202020204" pitchFamily="34" charset="0"/>
              </a:rPr>
              <a:t>recognized</a:t>
            </a:r>
            <a:r>
              <a:rPr lang="it-IT" sz="1900" dirty="0">
                <a:latin typeface="Trebuchet MS" panose="020B0603020202020204" pitchFamily="34" charset="0"/>
              </a:rPr>
              <a:t> by the University/SLAM </a:t>
            </a:r>
            <a:r>
              <a:rPr lang="it-IT" sz="1900" b="1" dirty="0">
                <a:latin typeface="Trebuchet MS" panose="020B0603020202020204" pitchFamily="34" charset="0"/>
              </a:rPr>
              <a:t>statement</a:t>
            </a:r>
            <a:r>
              <a:rPr lang="it-IT" sz="1900" dirty="0">
                <a:latin typeface="Trebuchet MS" panose="020B0603020202020204" pitchFamily="34" charset="0"/>
              </a:rPr>
              <a:t>/ </a:t>
            </a:r>
            <a:r>
              <a:rPr lang="it-IT" sz="1900" b="1" dirty="0" err="1">
                <a:latin typeface="Trebuchet MS" panose="020B0603020202020204" pitchFamily="34" charset="0"/>
              </a:rPr>
              <a:t>screenshot</a:t>
            </a:r>
            <a:r>
              <a:rPr lang="it-IT" sz="1900" dirty="0">
                <a:latin typeface="Trebuchet MS" panose="020B0603020202020204" pitchFamily="34" charset="0"/>
              </a:rPr>
              <a:t> of </a:t>
            </a:r>
            <a:r>
              <a:rPr lang="it-IT" sz="1900" dirty="0" err="1">
                <a:latin typeface="Trebuchet MS" panose="020B0603020202020204" pitchFamily="34" charset="0"/>
              </a:rPr>
              <a:t>their</a:t>
            </a:r>
            <a:r>
              <a:rPr lang="it-IT" sz="1900" dirty="0">
                <a:latin typeface="Trebuchet MS" panose="020B0603020202020204" pitchFamily="34" charset="0"/>
              </a:rPr>
              <a:t> career </a:t>
            </a:r>
            <a:r>
              <a:rPr lang="it-IT" sz="1900" dirty="0" err="1">
                <a:latin typeface="Trebuchet MS" panose="020B0603020202020204" pitchFamily="34" charset="0"/>
              </a:rPr>
              <a:t>where</a:t>
            </a:r>
            <a:r>
              <a:rPr lang="it-IT" sz="1900" dirty="0">
                <a:latin typeface="Trebuchet MS" panose="020B0603020202020204" pitchFamily="34" charset="0"/>
              </a:rPr>
              <a:t> the level </a:t>
            </a:r>
            <a:r>
              <a:rPr lang="it-IT" sz="1900" dirty="0" err="1">
                <a:latin typeface="Trebuchet MS" panose="020B0603020202020204" pitchFamily="34" charset="0"/>
              </a:rPr>
              <a:t>obtained</a:t>
            </a:r>
            <a:r>
              <a:rPr lang="it-IT" sz="1900" dirty="0">
                <a:latin typeface="Trebuchet MS" panose="020B0603020202020204" pitchFamily="34" charset="0"/>
              </a:rPr>
              <a:t> </a:t>
            </a:r>
            <a:r>
              <a:rPr lang="it-IT" sz="1900" dirty="0" err="1">
                <a:latin typeface="Trebuchet MS" panose="020B0603020202020204" pitchFamily="34" charset="0"/>
              </a:rPr>
              <a:t>is</a:t>
            </a:r>
            <a:r>
              <a:rPr lang="it-IT" sz="1900" dirty="0">
                <a:latin typeface="Trebuchet MS" panose="020B0603020202020204" pitchFamily="34" charset="0"/>
              </a:rPr>
              <a:t> </a:t>
            </a:r>
            <a:r>
              <a:rPr lang="it-IT" sz="1900" dirty="0" err="1">
                <a:latin typeface="Trebuchet MS" panose="020B0603020202020204" pitchFamily="34" charset="0"/>
              </a:rPr>
              <a:t>clearly</a:t>
            </a:r>
            <a:r>
              <a:rPr lang="it-IT" sz="1900" dirty="0">
                <a:latin typeface="Trebuchet MS" panose="020B0603020202020204" pitchFamily="34" charset="0"/>
              </a:rPr>
              <a:t> </a:t>
            </a:r>
            <a:r>
              <a:rPr lang="it-IT" sz="1900" dirty="0" err="1">
                <a:latin typeface="Trebuchet MS" panose="020B0603020202020204" pitchFamily="34" charset="0"/>
              </a:rPr>
              <a:t>stated</a:t>
            </a:r>
            <a:r>
              <a:rPr lang="it-IT" sz="1900" dirty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it-IT" sz="1900" i="1" dirty="0" err="1">
                <a:latin typeface="Trebuchet MS" panose="020B0603020202020204" pitchFamily="34" charset="0"/>
              </a:rPr>
              <a:t>Exceptions</a:t>
            </a:r>
            <a:r>
              <a:rPr lang="it-IT" sz="1900" dirty="0">
                <a:latin typeface="Trebuchet MS" panose="020B0603020202020204" pitchFamily="34" charset="0"/>
              </a:rPr>
              <a:t>: Students from the </a:t>
            </a:r>
            <a:r>
              <a:rPr lang="it-IT" sz="1900" dirty="0" err="1">
                <a:latin typeface="Trebuchet MS" panose="020B0603020202020204" pitchFamily="34" charset="0"/>
              </a:rPr>
              <a:t>Areas</a:t>
            </a:r>
            <a:r>
              <a:rPr lang="it-IT" sz="1900" dirty="0">
                <a:latin typeface="Trebuchet MS" panose="020B0603020202020204" pitchFamily="34" charset="0"/>
              </a:rPr>
              <a:t> of Language Mediation, </a:t>
            </a:r>
            <a:r>
              <a:rPr lang="it-IT" sz="1900" dirty="0" err="1">
                <a:latin typeface="Trebuchet MS" panose="020B0603020202020204" pitchFamily="34" charset="0"/>
              </a:rPr>
              <a:t>Veterinary</a:t>
            </a:r>
            <a:r>
              <a:rPr lang="it-IT" sz="1900" dirty="0">
                <a:latin typeface="Trebuchet MS" panose="020B0603020202020204" pitchFamily="34" charset="0"/>
              </a:rPr>
              <a:t> Sciences and Foreign Languages, students </a:t>
            </a:r>
            <a:r>
              <a:rPr lang="it-IT" sz="1900" dirty="0" err="1">
                <a:latin typeface="Trebuchet MS" panose="020B0603020202020204" pitchFamily="34" charset="0"/>
              </a:rPr>
              <a:t>who</a:t>
            </a:r>
            <a:r>
              <a:rPr lang="it-IT" sz="1900" dirty="0">
                <a:latin typeface="Trebuchet MS" panose="020B0603020202020204" pitchFamily="34" charset="0"/>
              </a:rPr>
              <a:t> study in English</a:t>
            </a:r>
            <a:br>
              <a:rPr lang="it-IT" sz="1900" dirty="0">
                <a:latin typeface="Trebuchet MS" panose="020B0603020202020204" pitchFamily="34" charset="0"/>
              </a:rPr>
            </a:br>
            <a:r>
              <a:rPr lang="it-IT" sz="1900" dirty="0">
                <a:latin typeface="Trebuchet MS" panose="020B0603020202020204" pitchFamily="34" charset="0"/>
              </a:rPr>
              <a:t>(</a:t>
            </a:r>
            <a:r>
              <a:rPr lang="it-IT" sz="1900" dirty="0">
                <a:latin typeface="Trebuchet MS" panose="020B0603020202020204" pitchFamily="34" charset="0"/>
                <a:sym typeface="Wingdings" panose="05000000000000000000" pitchFamily="2" charset="2"/>
              </a:rPr>
              <a:t> Form 2: Self-certification of language skills + </a:t>
            </a:r>
            <a:r>
              <a:rPr lang="it-IT" sz="1900" dirty="0" err="1">
                <a:latin typeface="Trebuchet MS" panose="020B0603020202020204" pitchFamily="34" charset="0"/>
                <a:sym typeface="Wingdings" panose="05000000000000000000" pitchFamily="2" charset="2"/>
              </a:rPr>
              <a:t>oral</a:t>
            </a:r>
            <a:r>
              <a:rPr lang="it-IT" sz="1900" dirty="0">
                <a:latin typeface="Trebuchet MS" panose="020B0603020202020204" pitchFamily="34" charset="0"/>
                <a:sym typeface="Wingdings" panose="05000000000000000000" pitchFamily="2" charset="2"/>
              </a:rPr>
              <a:t> interview).</a:t>
            </a:r>
            <a:endParaRPr lang="it-IT" sz="19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60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1169</Words>
  <Application>Microsoft Office PowerPoint</Application>
  <PresentationFormat>Widescreen</PresentationFormat>
  <Paragraphs>116</Paragraphs>
  <Slides>21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AngsanaUPC</vt:lpstr>
      <vt:lpstr>Arial</vt:lpstr>
      <vt:lpstr>Bahnschrift SemiLight SemiConde</vt:lpstr>
      <vt:lpstr>Bradley Hand ITC</vt:lpstr>
      <vt:lpstr>Calibri</vt:lpstr>
      <vt:lpstr>Calibri Light</vt:lpstr>
      <vt:lpstr>Segoe Print</vt:lpstr>
      <vt:lpstr>Trebuchet MS</vt:lpstr>
      <vt:lpstr>Wingdings</vt:lpstr>
      <vt:lpstr>Tema di Office</vt:lpstr>
      <vt:lpstr>Presentazione standard di PowerPoint</vt:lpstr>
      <vt:lpstr>Presentazione standard di PowerPoint</vt:lpstr>
      <vt:lpstr>THE ERASMUS+ PROGRAMME</vt:lpstr>
      <vt:lpstr>Presentazione standard di PowerPoint</vt:lpstr>
      <vt:lpstr>Presentazione standard di PowerPoint</vt:lpstr>
      <vt:lpstr>Where to find the Call and all the relevant information</vt:lpstr>
      <vt:lpstr>Annexe A</vt:lpstr>
      <vt:lpstr>MANDATORY ATTACHMENTS FOR THE APPLICATION</vt:lpstr>
      <vt:lpstr>Language requirements</vt:lpstr>
      <vt:lpstr>Self-certification of language knowledge (Form 2)</vt:lpstr>
      <vt:lpstr>Learning Agreement proposal (Form 1) </vt:lpstr>
      <vt:lpstr>CV AND PREVIOUS CAREER (in one document)</vt:lpstr>
      <vt:lpstr>Presentazione standard di PowerPoint</vt:lpstr>
      <vt:lpstr>SELECTION PROCEDURE</vt:lpstr>
      <vt:lpstr>1. APPLICATION EVALUATION</vt:lpstr>
      <vt:lpstr>Erasmus Index</vt:lpstr>
      <vt:lpstr>INTERVIEWS (when required)</vt:lpstr>
      <vt:lpstr>RESULTS</vt:lpstr>
      <vt:lpstr>REPLACEMENTS</vt:lpstr>
      <vt:lpstr>Informative meetings by area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Elli</dc:creator>
  <cp:lastModifiedBy>Eleonora Micalizzi</cp:lastModifiedBy>
  <cp:revision>30</cp:revision>
  <dcterms:created xsi:type="dcterms:W3CDTF">2023-02-08T13:36:06Z</dcterms:created>
  <dcterms:modified xsi:type="dcterms:W3CDTF">2024-02-08T13:04:33Z</dcterms:modified>
</cp:coreProperties>
</file>